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60" r:id="rId4"/>
    <p:sldId id="266" r:id="rId5"/>
    <p:sldId id="293" r:id="rId6"/>
    <p:sldId id="326" r:id="rId7"/>
    <p:sldId id="258" r:id="rId8"/>
    <p:sldId id="269" r:id="rId9"/>
    <p:sldId id="327" r:id="rId10"/>
    <p:sldId id="272" r:id="rId11"/>
    <p:sldId id="270" r:id="rId12"/>
    <p:sldId id="265" r:id="rId13"/>
    <p:sldId id="267" r:id="rId14"/>
    <p:sldId id="263" r:id="rId15"/>
    <p:sldId id="261" r:id="rId16"/>
    <p:sldId id="264" r:id="rId17"/>
    <p:sldId id="309" r:id="rId18"/>
    <p:sldId id="311" r:id="rId19"/>
    <p:sldId id="295" r:id="rId20"/>
    <p:sldId id="297" r:id="rId21"/>
    <p:sldId id="299" r:id="rId22"/>
    <p:sldId id="301" r:id="rId23"/>
    <p:sldId id="307" r:id="rId24"/>
    <p:sldId id="305" r:id="rId25"/>
    <p:sldId id="286" r:id="rId26"/>
    <p:sldId id="287" r:id="rId27"/>
    <p:sldId id="290" r:id="rId28"/>
    <p:sldId id="291" r:id="rId29"/>
    <p:sldId id="323" r:id="rId30"/>
    <p:sldId id="321" r:id="rId31"/>
    <p:sldId id="320" r:id="rId32"/>
    <p:sldId id="324" r:id="rId33"/>
    <p:sldId id="26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33" autoAdjust="0"/>
  </p:normalViewPr>
  <p:slideViewPr>
    <p:cSldViewPr>
      <p:cViewPr>
        <p:scale>
          <a:sx n="80" d="100"/>
          <a:sy n="80" d="100"/>
        </p:scale>
        <p:origin x="-1188" y="-1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311F94-CE35-455C-B82C-8DEF00336DA1}" type="datetimeFigureOut">
              <a:rPr lang="en-US" smtClean="0"/>
              <a:t>8/31/2016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35D014-392C-4DA1-AF0F-ED773BA4BAD3}" type="slidenum">
              <a:rPr lang="en-US" smtClean="0"/>
              <a:t>‹#›</a:t>
            </a:fld>
            <a:endParaRPr lang="en-US"/>
          </a:p>
        </p:txBody>
      </p:sp>
    </p:spTree>
    <p:extLst>
      <p:ext uri="{BB962C8B-B14F-4D97-AF65-F5344CB8AC3E}">
        <p14:creationId xmlns:p14="http://schemas.microsoft.com/office/powerpoint/2010/main" val="3421127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the United</a:t>
            </a:r>
            <a:r>
              <a:rPr lang="en-CA" baseline="0" dirty="0" smtClean="0"/>
              <a:t> States at least 200,000 patients die of HCA infections every year. The equivalent of a 747 airliner crashing everyday!</a:t>
            </a:r>
          </a:p>
          <a:p>
            <a:r>
              <a:rPr lang="en-CA" baseline="0" dirty="0" smtClean="0"/>
              <a:t>Change behaviour is not easy; resistance to change !</a:t>
            </a:r>
          </a:p>
          <a:p>
            <a:r>
              <a:rPr lang="en-CA" baseline="0" dirty="0" smtClean="0"/>
              <a:t>Adapt to Adopt is his motto! Let people be creative, creativity is key!</a:t>
            </a:r>
          </a:p>
          <a:p>
            <a:r>
              <a:rPr lang="en-CA" baseline="0" dirty="0" smtClean="0"/>
              <a:t>Clean Hands Save Lives!</a:t>
            </a:r>
            <a:endParaRPr lang="en-CA" dirty="0"/>
          </a:p>
        </p:txBody>
      </p:sp>
      <p:sp>
        <p:nvSpPr>
          <p:cNvPr id="4" name="Slide Number Placeholder 3"/>
          <p:cNvSpPr>
            <a:spLocks noGrp="1"/>
          </p:cNvSpPr>
          <p:nvPr>
            <p:ph type="sldNum" sz="quarter" idx="10"/>
          </p:nvPr>
        </p:nvSpPr>
        <p:spPr/>
        <p:txBody>
          <a:bodyPr/>
          <a:lstStyle/>
          <a:p>
            <a:fld id="{25E7E061-EEE4-4921-98E9-8F11CD32CD44}" type="slidenum">
              <a:rPr lang="en-CA" smtClean="0"/>
              <a:t>18</a:t>
            </a:fld>
            <a:endParaRPr lang="en-CA"/>
          </a:p>
        </p:txBody>
      </p:sp>
    </p:spTree>
    <p:extLst>
      <p:ext uri="{BB962C8B-B14F-4D97-AF65-F5344CB8AC3E}">
        <p14:creationId xmlns:p14="http://schemas.microsoft.com/office/powerpoint/2010/main" val="315750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These purposes are</a:t>
            </a:r>
            <a:r>
              <a:rPr lang="en-CA" baseline="0" dirty="0" smtClean="0"/>
              <a:t> not all inclusive – See notes. The structure also includes sub committee as required . The 2 co chairs will be from different geographical areas of the country . The term is 2 years with appointments alternating by year to ensure </a:t>
            </a:r>
            <a:r>
              <a:rPr lang="en-CA" baseline="0" dirty="0" err="1" smtClean="0"/>
              <a:t>continuity.A</a:t>
            </a:r>
            <a:r>
              <a:rPr lang="en-CA" baseline="0" dirty="0" smtClean="0"/>
              <a:t> member is also assigned responsibility for encouraging members to make submissions to The Canadian Journal of Infection Control. And a recording secretary is appointed to record the minutes at all meetings. Interest group meeting will be held at the National Conference and a </a:t>
            </a:r>
            <a:r>
              <a:rPr lang="en-CA" baseline="0" dirty="0" err="1" smtClean="0"/>
              <a:t>minumum</a:t>
            </a:r>
            <a:r>
              <a:rPr lang="en-CA" baseline="0" dirty="0" smtClean="0"/>
              <a:t> of 1 meeting held each year by teleconference. They had webinar in Feb 2016, April 2016 and then face to face at National Conference in May 2016 This years </a:t>
            </a:r>
            <a:r>
              <a:rPr lang="en-CA" baseline="0" dirty="0" err="1" smtClean="0"/>
              <a:t>confernece</a:t>
            </a:r>
            <a:r>
              <a:rPr lang="en-CA" baseline="0" dirty="0" smtClean="0"/>
              <a:t> discussions included position </a:t>
            </a:r>
            <a:r>
              <a:rPr lang="en-CA" baseline="0" dirty="0" err="1" smtClean="0"/>
              <a:t>staement</a:t>
            </a:r>
            <a:r>
              <a:rPr lang="en-CA" baseline="0" dirty="0" smtClean="0"/>
              <a:t> for CIC CBIC certification, IPAC Canada Mentoring program.</a:t>
            </a:r>
            <a:endParaRPr lang="en-CA" dirty="0"/>
          </a:p>
        </p:txBody>
      </p:sp>
      <p:sp>
        <p:nvSpPr>
          <p:cNvPr id="4" name="Slide Number Placeholder 3"/>
          <p:cNvSpPr>
            <a:spLocks noGrp="1"/>
          </p:cNvSpPr>
          <p:nvPr>
            <p:ph type="sldNum" sz="quarter" idx="10"/>
          </p:nvPr>
        </p:nvSpPr>
        <p:spPr/>
        <p:txBody>
          <a:bodyPr/>
          <a:lstStyle/>
          <a:p>
            <a:fld id="{56ABEC96-0C1F-45E6-B19B-0F2D800DFD46}" type="slidenum">
              <a:rPr lang="en-CA" smtClean="0"/>
              <a:t>19</a:t>
            </a:fld>
            <a:endParaRPr lang="en-CA"/>
          </a:p>
        </p:txBody>
      </p:sp>
    </p:spTree>
    <p:extLst>
      <p:ext uri="{BB962C8B-B14F-4D97-AF65-F5344CB8AC3E}">
        <p14:creationId xmlns:p14="http://schemas.microsoft.com/office/powerpoint/2010/main" val="1587978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Mentoring program was</a:t>
            </a:r>
            <a:r>
              <a:rPr lang="en-CA" baseline="0" dirty="0" smtClean="0"/>
              <a:t> a topic of discussion at the Network of Network meetings, Mentoring is defined as……..It promotes career development, supports the ICP’s by facilitating the transfer of knowledge and skill development. This program provides a culture of ongoing learning and helps to bridge the gap from novice to expert. There is an application process and the IPAC Canada coordinator will pair the mentor and mentee. IPAC Canada had an introductory webinar earlier this summer and plans to implement the program in the fall.</a:t>
            </a:r>
            <a:endParaRPr lang="en-CA" dirty="0"/>
          </a:p>
        </p:txBody>
      </p:sp>
      <p:sp>
        <p:nvSpPr>
          <p:cNvPr id="4" name="Slide Number Placeholder 3"/>
          <p:cNvSpPr>
            <a:spLocks noGrp="1"/>
          </p:cNvSpPr>
          <p:nvPr>
            <p:ph type="sldNum" sz="quarter" idx="10"/>
          </p:nvPr>
        </p:nvSpPr>
        <p:spPr/>
        <p:txBody>
          <a:bodyPr/>
          <a:lstStyle/>
          <a:p>
            <a:fld id="{56ABEC96-0C1F-45E6-B19B-0F2D800DFD46}" type="slidenum">
              <a:rPr lang="en-CA" smtClean="0"/>
              <a:t>20</a:t>
            </a:fld>
            <a:endParaRPr lang="en-CA"/>
          </a:p>
        </p:txBody>
      </p:sp>
    </p:spTree>
    <p:extLst>
      <p:ext uri="{BB962C8B-B14F-4D97-AF65-F5344CB8AC3E}">
        <p14:creationId xmlns:p14="http://schemas.microsoft.com/office/powerpoint/2010/main" val="2874652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the IPAC Canada 2016 conference</a:t>
            </a:r>
            <a:r>
              <a:rPr lang="en-CA" baseline="0" dirty="0" smtClean="0"/>
              <a:t> I used the Twitter network to brand myself as a novice ICP eager for knowledge.  I sent out regular ‘tweets’ and I was able to follow along with what was happening at the conference. Here is our Keynote speaker Didier </a:t>
            </a:r>
            <a:r>
              <a:rPr lang="en-CA" baseline="0" dirty="0" err="1" smtClean="0"/>
              <a:t>Pitet</a:t>
            </a:r>
            <a:r>
              <a:rPr lang="en-CA" baseline="0" dirty="0" smtClean="0"/>
              <a:t> posing for a #high five moment. This tweet was liked , shared and retweeted many times throughout the conference. This one tweet connected me to many novice and expert ICPs as well as people in the industry.</a:t>
            </a:r>
          </a:p>
          <a:p>
            <a:endParaRPr lang="en-CA" baseline="0" dirty="0" smtClean="0"/>
          </a:p>
          <a:p>
            <a:r>
              <a:rPr lang="en-CA" dirty="0" smtClean="0"/>
              <a:t>Twitter</a:t>
            </a:r>
            <a:r>
              <a:rPr lang="en-CA" baseline="0" dirty="0" smtClean="0"/>
              <a:t> and Linked in are two social media platforms  that are effective in building networks with peers and colleagues. It provides access to thought leadership, research and current trends.  Linked In in particular is the leading professional network that allows you to connect with professionals in IPAC,  to join groups of interest and to  do job searches. Barley Chironda is the IPAC Canada Social Media guru who will be presenting on Social Media  on Sept 28 for our annual conference.</a:t>
            </a:r>
          </a:p>
          <a:p>
            <a:endParaRPr lang="en-CA" dirty="0"/>
          </a:p>
        </p:txBody>
      </p:sp>
      <p:sp>
        <p:nvSpPr>
          <p:cNvPr id="4" name="Slide Number Placeholder 3"/>
          <p:cNvSpPr>
            <a:spLocks noGrp="1"/>
          </p:cNvSpPr>
          <p:nvPr>
            <p:ph type="sldNum" sz="quarter" idx="10"/>
          </p:nvPr>
        </p:nvSpPr>
        <p:spPr/>
        <p:txBody>
          <a:bodyPr/>
          <a:lstStyle/>
          <a:p>
            <a:fld id="{56ABEC96-0C1F-45E6-B19B-0F2D800DFD46}" type="slidenum">
              <a:rPr lang="en-CA" smtClean="0"/>
              <a:t>21</a:t>
            </a:fld>
            <a:endParaRPr lang="en-CA"/>
          </a:p>
        </p:txBody>
      </p:sp>
    </p:spTree>
    <p:extLst>
      <p:ext uri="{BB962C8B-B14F-4D97-AF65-F5344CB8AC3E}">
        <p14:creationId xmlns:p14="http://schemas.microsoft.com/office/powerpoint/2010/main" val="348782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Barley will be able to enlighten our group on social media, its benefits and how to get started in networking</a:t>
            </a:r>
            <a:r>
              <a:rPr lang="en-CA" baseline="0" dirty="0" smtClean="0"/>
              <a:t> with colleagues and peers. I look forward to hearing his presentation.</a:t>
            </a:r>
            <a:endParaRPr lang="en-CA" dirty="0"/>
          </a:p>
        </p:txBody>
      </p:sp>
      <p:sp>
        <p:nvSpPr>
          <p:cNvPr id="4" name="Slide Number Placeholder 3"/>
          <p:cNvSpPr>
            <a:spLocks noGrp="1"/>
          </p:cNvSpPr>
          <p:nvPr>
            <p:ph type="sldNum" sz="quarter" idx="10"/>
          </p:nvPr>
        </p:nvSpPr>
        <p:spPr/>
        <p:txBody>
          <a:bodyPr/>
          <a:lstStyle/>
          <a:p>
            <a:fld id="{56ABEC96-0C1F-45E6-B19B-0F2D800DFD46}" type="slidenum">
              <a:rPr lang="en-CA" smtClean="0"/>
              <a:t>22</a:t>
            </a:fld>
            <a:endParaRPr lang="en-CA"/>
          </a:p>
        </p:txBody>
      </p:sp>
    </p:spTree>
    <p:extLst>
      <p:ext uri="{BB962C8B-B14F-4D97-AF65-F5344CB8AC3E}">
        <p14:creationId xmlns:p14="http://schemas.microsoft.com/office/powerpoint/2010/main" val="1174903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1. There will be an e-mail sent out to the group for any interested person from LTC.</a:t>
            </a:r>
          </a:p>
          <a:p>
            <a:r>
              <a:rPr lang="en-CA" dirty="0" smtClean="0"/>
              <a:t> 2.</a:t>
            </a:r>
            <a:r>
              <a:rPr lang="en-CA" baseline="0" dirty="0" smtClean="0"/>
              <a:t> There is a continuing care resource manual A-Z one pager and it is called “AHS Continuing Care Resource Manuel.(risk assessment for isolation precautions, interventions, cleaning with a sporicidal agent and dedicate equipment)</a:t>
            </a:r>
          </a:p>
          <a:p>
            <a:r>
              <a:rPr lang="en-CA" baseline="0" dirty="0" smtClean="0"/>
              <a:t> 3. Strain Virulence elderly host may be severe outcomes, they discussed NAP 1 “Quebec Strain” </a:t>
            </a:r>
            <a:r>
              <a:rPr lang="en-CA" b="1" baseline="0" dirty="0" smtClean="0"/>
              <a:t>doubles </a:t>
            </a:r>
            <a:r>
              <a:rPr lang="en-CA" b="0" baseline="0" dirty="0" smtClean="0"/>
              <a:t>usual level toxin production – death related to CDI</a:t>
            </a:r>
          </a:p>
          <a:p>
            <a:r>
              <a:rPr lang="en-CA" b="0" baseline="0" dirty="0" smtClean="0"/>
              <a:t>4. Talked about waning immune response in the elderly(Inability of host to mount sufficient IgG  response. The elderly can have asymptomatic colonization</a:t>
            </a:r>
          </a:p>
          <a:p>
            <a:r>
              <a:rPr lang="en-CA" b="0" baseline="0" dirty="0" smtClean="0"/>
              <a:t>5. When it came to hand hygiene with soap and water friction was emphasized.</a:t>
            </a:r>
          </a:p>
          <a:p>
            <a:endParaRPr lang="en-CA" dirty="0"/>
          </a:p>
        </p:txBody>
      </p:sp>
      <p:sp>
        <p:nvSpPr>
          <p:cNvPr id="4" name="Slide Number Placeholder 3"/>
          <p:cNvSpPr>
            <a:spLocks noGrp="1"/>
          </p:cNvSpPr>
          <p:nvPr>
            <p:ph type="sldNum" sz="quarter" idx="10"/>
          </p:nvPr>
        </p:nvSpPr>
        <p:spPr/>
        <p:txBody>
          <a:bodyPr/>
          <a:lstStyle/>
          <a:p>
            <a:fld id="{25E7E061-EEE4-4921-98E9-8F11CD32CD44}" type="slidenum">
              <a:rPr lang="en-CA" smtClean="0"/>
              <a:t>23</a:t>
            </a:fld>
            <a:endParaRPr lang="en-CA"/>
          </a:p>
        </p:txBody>
      </p:sp>
    </p:spTree>
    <p:extLst>
      <p:ext uri="{BB962C8B-B14F-4D97-AF65-F5344CB8AC3E}">
        <p14:creationId xmlns:p14="http://schemas.microsoft.com/office/powerpoint/2010/main" val="306769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ABX – use ONLY if necessary – risk of treating inappropriately vs risk of acquiring CDI</a:t>
            </a:r>
          </a:p>
          <a:p>
            <a:pPr eaLnBrk="1" hangingPunct="1"/>
            <a:endParaRPr lang="en-US" altLang="en-US" dirty="0" smtClean="0"/>
          </a:p>
          <a:p>
            <a:pPr eaLnBrk="1" hangingPunct="1"/>
            <a:r>
              <a:rPr lang="en-US" altLang="en-US" dirty="0" err="1" smtClean="0"/>
              <a:t>Cdiff</a:t>
            </a:r>
            <a:r>
              <a:rPr lang="en-US" altLang="en-US" dirty="0" smtClean="0"/>
              <a:t> – mild diarrhea to potentially fatal colitis – other Clostridium species (also anaerobic, produce toxin) – C. </a:t>
            </a:r>
            <a:r>
              <a:rPr lang="en-US" altLang="en-US" dirty="0" err="1" smtClean="0"/>
              <a:t>tetanii</a:t>
            </a:r>
            <a:r>
              <a:rPr lang="en-US" altLang="en-US" dirty="0" smtClean="0"/>
              <a:t>, C. perfringens (food poisoning, gangrene), C. botulinum</a:t>
            </a:r>
          </a:p>
          <a:p>
            <a:pPr eaLnBrk="1" hangingPunct="1"/>
            <a:r>
              <a:rPr lang="en-US" altLang="en-US" b="1" dirty="0" smtClean="0"/>
              <a:t>CDI responsible for up to 25% of all antibiotic-associated diarrhea, most common bacterial cause of diarrhea in healthcare (viral=Noro)</a:t>
            </a:r>
          </a:p>
          <a:p>
            <a:endParaRPr lang="en-CA" altLang="en-US" dirty="0" smtClean="0">
              <a:latin typeface="Arial" charset="0"/>
            </a:endParaRPr>
          </a:p>
          <a:p>
            <a:r>
              <a:rPr lang="en-CA" altLang="en-US" dirty="0" smtClean="0">
                <a:latin typeface="Arial" charset="0"/>
              </a:rPr>
              <a:t>NAP 1 – higher activity Edmonton/North zone – higher rates in acute care than in rest of province</a:t>
            </a:r>
          </a:p>
          <a:p>
            <a:endParaRPr lang="en-CA" altLang="en-US" dirty="0" smtClean="0">
              <a:latin typeface="Arial" charset="0"/>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709">
              <a:spcBef>
                <a:spcPct val="30000"/>
              </a:spcBef>
              <a:defRPr sz="1200">
                <a:solidFill>
                  <a:schemeClr val="tx1"/>
                </a:solidFill>
                <a:latin typeface="Calibri" pitchFamily="34" charset="0"/>
              </a:defRPr>
            </a:lvl1pPr>
            <a:lvl2pPr marL="729057" indent="-280406" defTabSz="948709">
              <a:spcBef>
                <a:spcPct val="30000"/>
              </a:spcBef>
              <a:defRPr sz="1200">
                <a:solidFill>
                  <a:schemeClr val="tx1"/>
                </a:solidFill>
                <a:latin typeface="Calibri" pitchFamily="34" charset="0"/>
              </a:defRPr>
            </a:lvl2pPr>
            <a:lvl3pPr marL="1121626" indent="-224325" defTabSz="948709">
              <a:spcBef>
                <a:spcPct val="30000"/>
              </a:spcBef>
              <a:defRPr sz="1200">
                <a:solidFill>
                  <a:schemeClr val="tx1"/>
                </a:solidFill>
                <a:latin typeface="Calibri" pitchFamily="34" charset="0"/>
              </a:defRPr>
            </a:lvl3pPr>
            <a:lvl4pPr marL="1570276" indent="-224325" defTabSz="948709">
              <a:spcBef>
                <a:spcPct val="30000"/>
              </a:spcBef>
              <a:defRPr sz="1200">
                <a:solidFill>
                  <a:schemeClr val="tx1"/>
                </a:solidFill>
                <a:latin typeface="Calibri" pitchFamily="34" charset="0"/>
              </a:defRPr>
            </a:lvl4pPr>
            <a:lvl5pPr marL="2018927" indent="-224325" defTabSz="948709">
              <a:spcBef>
                <a:spcPct val="30000"/>
              </a:spcBef>
              <a:defRPr sz="1200">
                <a:solidFill>
                  <a:schemeClr val="tx1"/>
                </a:solidFill>
                <a:latin typeface="Calibri" pitchFamily="34" charset="0"/>
              </a:defRPr>
            </a:lvl5pPr>
            <a:lvl6pPr marL="2467577" indent="-224325" defTabSz="948709" eaLnBrk="0" fontAlgn="base" hangingPunct="0">
              <a:spcBef>
                <a:spcPct val="30000"/>
              </a:spcBef>
              <a:spcAft>
                <a:spcPct val="0"/>
              </a:spcAft>
              <a:defRPr sz="1200">
                <a:solidFill>
                  <a:schemeClr val="tx1"/>
                </a:solidFill>
                <a:latin typeface="Calibri" pitchFamily="34" charset="0"/>
              </a:defRPr>
            </a:lvl6pPr>
            <a:lvl7pPr marL="2916227" indent="-224325" defTabSz="948709" eaLnBrk="0" fontAlgn="base" hangingPunct="0">
              <a:spcBef>
                <a:spcPct val="30000"/>
              </a:spcBef>
              <a:spcAft>
                <a:spcPct val="0"/>
              </a:spcAft>
              <a:defRPr sz="1200">
                <a:solidFill>
                  <a:schemeClr val="tx1"/>
                </a:solidFill>
                <a:latin typeface="Calibri" pitchFamily="34" charset="0"/>
              </a:defRPr>
            </a:lvl7pPr>
            <a:lvl8pPr marL="3364878" indent="-224325" defTabSz="948709" eaLnBrk="0" fontAlgn="base" hangingPunct="0">
              <a:spcBef>
                <a:spcPct val="30000"/>
              </a:spcBef>
              <a:spcAft>
                <a:spcPct val="0"/>
              </a:spcAft>
              <a:defRPr sz="1200">
                <a:solidFill>
                  <a:schemeClr val="tx1"/>
                </a:solidFill>
                <a:latin typeface="Calibri" pitchFamily="34" charset="0"/>
              </a:defRPr>
            </a:lvl8pPr>
            <a:lvl9pPr marL="3813528" indent="-224325" defTabSz="948709" eaLnBrk="0" fontAlgn="base" hangingPunct="0">
              <a:spcBef>
                <a:spcPct val="30000"/>
              </a:spcBef>
              <a:spcAft>
                <a:spcPct val="0"/>
              </a:spcAft>
              <a:defRPr sz="1200">
                <a:solidFill>
                  <a:schemeClr val="tx1"/>
                </a:solidFill>
                <a:latin typeface="Calibri" pitchFamily="34" charset="0"/>
              </a:defRPr>
            </a:lvl9pPr>
          </a:lstStyle>
          <a:p>
            <a:pPr>
              <a:spcBef>
                <a:spcPct val="0"/>
              </a:spcBef>
            </a:pPr>
            <a:fld id="{6ABB4D8B-1E78-4913-AF38-E52760E46EC6}" type="slidenum">
              <a:rPr lang="en-CA" altLang="en-US" sz="1300">
                <a:solidFill>
                  <a:srgbClr val="000000"/>
                </a:solidFill>
                <a:latin typeface="Arial" charset="0"/>
                <a:cs typeface="Arial" charset="0"/>
              </a:rPr>
              <a:pPr>
                <a:spcBef>
                  <a:spcPct val="0"/>
                </a:spcBef>
              </a:pPr>
              <a:t>24</a:t>
            </a:fld>
            <a:endParaRPr lang="en-CA" altLang="en-US" sz="1300">
              <a:solidFill>
                <a:srgbClr val="000000"/>
              </a:solidFill>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56A8A7-C37C-48A8-AFFE-E59427695952}"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BF9B6-00DB-40DF-B5EF-866B7C9220B7}"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56A8A7-C37C-48A8-AFFE-E59427695952}"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BF9B6-00DB-40DF-B5EF-866B7C9220B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56A8A7-C37C-48A8-AFFE-E59427695952}"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BF9B6-00DB-40DF-B5EF-866B7C9220B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56A8A7-C37C-48A8-AFFE-E59427695952}"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BF9B6-00DB-40DF-B5EF-866B7C9220B7}"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56A8A7-C37C-48A8-AFFE-E59427695952}"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BF9B6-00DB-40DF-B5EF-866B7C9220B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356A8A7-C37C-48A8-AFFE-E59427695952}"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BF9B6-00DB-40DF-B5EF-866B7C9220B7}"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56A8A7-C37C-48A8-AFFE-E59427695952}" type="datetimeFigureOut">
              <a:rPr lang="en-US" smtClean="0"/>
              <a:t>8/31/2016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BF9B6-00DB-40DF-B5EF-866B7C9220B7}"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56A8A7-C37C-48A8-AFFE-E59427695952}" type="datetimeFigureOut">
              <a:rPr lang="en-US" smtClean="0"/>
              <a:t>8/31/2016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BF9B6-00DB-40DF-B5EF-866B7C9220B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6A8A7-C37C-48A8-AFFE-E59427695952}" type="datetimeFigureOut">
              <a:rPr lang="en-US" smtClean="0"/>
              <a:t>8/31/2016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BF9B6-00DB-40DF-B5EF-866B7C9220B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56A8A7-C37C-48A8-AFFE-E59427695952}"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BF9B6-00DB-40DF-B5EF-866B7C9220B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56A8A7-C37C-48A8-AFFE-E59427695952}"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BF9B6-00DB-40DF-B5EF-866B7C9220B7}"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356A8A7-C37C-48A8-AFFE-E59427695952}" type="datetimeFigureOut">
              <a:rPr lang="en-US" smtClean="0"/>
              <a:t>8/31/2016</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71BF9B6-00DB-40DF-B5EF-866B7C9220B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a/url?url=http://www.surewash.com/category/hand-safety/&amp;rct=j&amp;frm=1&amp;q=&amp;esrc=s&amp;sa=U&amp;ved=0ahUKEwjU2pXtssbOAhVFNSYKHcb3CfQQwW4ILzAN&amp;usg=AFQjCNHNZ8WwKUcOqrtq20Z5DKehr8YAhw" TargetMode="Externa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hyperlink" Target="http://www.tinyurl.com/adapttoadop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hhea.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admin@ipac-canad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a/url?url=http://www.fastweb.com/student-life/articles/the-challenge-finding-time-to-study&amp;rct=j&amp;frm=1&amp;q=&amp;esrc=s&amp;sa=U&amp;ved=0ahUKEwjjjbz4kMbOAhUKNSYKHWwpA8wQwW4IFTAA&amp;usg=AFQjCNFW-3zhPjhmAK5FyeJCztrrZmShfQ" TargetMode="External"/><Relationship Id="rId2" Type="http://schemas.openxmlformats.org/officeDocument/2006/relationships/hyperlink" Target="http://www.cbic.org/"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229" y="685800"/>
            <a:ext cx="4064000" cy="2238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3352800"/>
            <a:ext cx="4064000"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9776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79400"/>
            <a:ext cx="3886200" cy="314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10000"/>
            <a:ext cx="3886200" cy="2796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4064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1765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989" y="1385293"/>
            <a:ext cx="5943600" cy="2686050"/>
          </a:xfrm>
          <a:prstGeom prst="rect">
            <a:avLst/>
          </a:prstGeom>
          <a:ln w="9525">
            <a:solidFill>
              <a:srgbClr val="FF0000"/>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2286000" y="152400"/>
            <a:ext cx="4572000" cy="830997"/>
          </a:xfrm>
          <a:prstGeom prst="rect">
            <a:avLst/>
          </a:prstGeom>
        </p:spPr>
        <p:txBody>
          <a:bodyPr>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Gala Event</a:t>
            </a:r>
          </a:p>
          <a:p>
            <a:pPr algn="ctr"/>
            <a:r>
              <a:rPr lang="en-US" sz="2400" b="1" dirty="0">
                <a:solidFill>
                  <a:srgbClr val="FF0000"/>
                </a:solidFill>
                <a:latin typeface="Times New Roman" panose="02020603050405020304" pitchFamily="18" charset="0"/>
                <a:cs typeface="Times New Roman" panose="02020603050405020304" pitchFamily="18" charset="0"/>
              </a:rPr>
              <a:t>Elements on the Falls Restaurant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02" y="4572000"/>
            <a:ext cx="2847975" cy="2133600"/>
          </a:xfrm>
          <a:prstGeom prst="rect">
            <a:avLst/>
          </a:prstGeom>
          <a:ln w="28575">
            <a:solidFill>
              <a:schemeClr val="accent6"/>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Vertical Scroll 5"/>
          <p:cNvSpPr/>
          <p:nvPr/>
        </p:nvSpPr>
        <p:spPr>
          <a:xfrm>
            <a:off x="3657600" y="4571999"/>
            <a:ext cx="2528697" cy="2109787"/>
          </a:xfrm>
          <a:prstGeom prst="verticalScroll">
            <a:avLst/>
          </a:prstGeom>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Put on Your Ruby Dancing Shoes</a:t>
            </a:r>
          </a:p>
          <a:p>
            <a:pPr algn="ctr"/>
            <a:endParaRPr lang="en-US" dirty="0" smtClean="0"/>
          </a:p>
          <a:p>
            <a:pPr algn="ctr"/>
            <a:r>
              <a:rPr lang="en-US" dirty="0" smtClean="0"/>
              <a:t>IPAC 40</a:t>
            </a:r>
            <a:r>
              <a:rPr lang="en-US" baseline="30000" dirty="0" smtClean="0"/>
              <a:t>th</a:t>
            </a:r>
            <a:r>
              <a:rPr lang="en-US" dirty="0" smtClean="0"/>
              <a:t> Anniversary Celebrations!!</a:t>
            </a:r>
            <a:endParaRPr lang="en-US" dirty="0"/>
          </a:p>
        </p:txBody>
      </p:sp>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4572000"/>
            <a:ext cx="2314575" cy="2109788"/>
          </a:xfrm>
          <a:prstGeom prst="rect">
            <a:avLst/>
          </a:prstGeom>
          <a:ln w="28575">
            <a:solidFill>
              <a:schemeClr val="accent6"/>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1160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isa.cuff\AppData\Local\Microsoft\Windows\Temporary Internet Files\Content.Outlook\U74N3QJW\IMG_08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48" y="381000"/>
            <a:ext cx="3429000" cy="25326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1" name="Picture 3" descr="C:\Users\alisa.cuff\AppData\Local\Microsoft\Windows\Temporary Internet Files\Content.Outlook\U74N3QJW\IMG_08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48050"/>
            <a:ext cx="3429000" cy="2571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C:\Users\alisa.cuff\AppData\Local\Microsoft\Windows\Temporary Internet Files\Content.Outlook\U74N3QJW\FullSizeRen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584" y="1447800"/>
            <a:ext cx="4562904" cy="342217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93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diamond(in)">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diamond(in)">
                                      <p:cBhvr>
                                        <p:cTn id="1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isa.cuff\AppData\Local\Microsoft\Windows\Temporary Internet Files\Content.Outlook\U74N3QJW\facebook-20160817-1431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3581402" cy="2667000"/>
          </a:xfrm>
          <a:prstGeom prst="rect">
            <a:avLst/>
          </a:prstGeom>
          <a:ln w="88900" cap="sq" cmpd="thickThin">
            <a:solidFill>
              <a:schemeClr val="bg2">
                <a:lumMod val="50000"/>
              </a:schemeClr>
            </a:solidFill>
            <a:prstDash val="solid"/>
            <a:miter lim="800000"/>
          </a:ln>
          <a:effectLst>
            <a:innerShdw blurRad="76200">
              <a:srgbClr val="000000"/>
            </a:innerShdw>
          </a:effectLst>
          <a:extLst/>
        </p:spPr>
      </p:pic>
      <p:pic>
        <p:nvPicPr>
          <p:cNvPr id="1026" name="Picture 2" descr="C:\Users\alisa.cuff\AppData\Local\Microsoft\Windows\Temporary Internet Files\Content.Outlook\U74N3QJW\gala pic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852" y="3352800"/>
            <a:ext cx="3433948" cy="2383081"/>
          </a:xfrm>
          <a:prstGeom prst="rect">
            <a:avLst/>
          </a:prstGeom>
          <a:ln w="88900" cap="sq" cmpd="thickThin">
            <a:solidFill>
              <a:schemeClr val="bg2">
                <a:lumMod val="50000"/>
              </a:schemeClr>
            </a:solidFill>
            <a:prstDash val="solid"/>
            <a:miter lim="800000"/>
          </a:ln>
          <a:effectLst>
            <a:innerShdw blurRad="76200">
              <a:srgbClr val="000000"/>
            </a:innerShdw>
          </a:effectLst>
          <a:extLst/>
        </p:spPr>
      </p:pic>
      <p:pic>
        <p:nvPicPr>
          <p:cNvPr id="1027" name="Picture 3" descr="C:\Users\alisa.cuff\AppData\Local\Microsoft\Windows\Temporary Internet Files\Content.Outlook\U74N3QJW\gala pic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04800"/>
            <a:ext cx="3429000" cy="2667000"/>
          </a:xfrm>
          <a:prstGeom prst="rect">
            <a:avLst/>
          </a:prstGeom>
          <a:ln w="88900" cap="sq" cmpd="thickThin">
            <a:solidFill>
              <a:schemeClr val="accent6"/>
            </a:solidFill>
            <a:prstDash val="solid"/>
            <a:miter lim="800000"/>
          </a:ln>
          <a:effectLst>
            <a:innerShdw blurRad="76200">
              <a:srgbClr val="000000"/>
            </a:innerShdw>
          </a:effectLst>
          <a:extLst/>
        </p:spPr>
      </p:pic>
      <p:pic>
        <p:nvPicPr>
          <p:cNvPr id="1028" name="Picture 4" descr="C:\Users\alisa.cuff\AppData\Local\Microsoft\Windows\Temporary Internet Files\Content.Outlook\U74N3QJW\gala pic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1" y="3352800"/>
            <a:ext cx="3581400" cy="2383081"/>
          </a:xfrm>
          <a:prstGeom prst="rect">
            <a:avLst/>
          </a:prstGeom>
          <a:ln w="88900" cap="sq" cmpd="thickThin">
            <a:solidFill>
              <a:schemeClr val="accent6"/>
            </a:solidFill>
            <a:prstDash val="solid"/>
            <a:miter lim="800000"/>
          </a:ln>
          <a:effectLst>
            <a:innerShdw blurRad="76200">
              <a:srgbClr val="000000"/>
            </a:innerShdw>
          </a:effectLst>
          <a:extLst/>
        </p:spPr>
      </p:pic>
    </p:spTree>
    <p:extLst>
      <p:ext uri="{BB962C8B-B14F-4D97-AF65-F5344CB8AC3E}">
        <p14:creationId xmlns:p14="http://schemas.microsoft.com/office/powerpoint/2010/main" val="3170640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4200" y="5334000"/>
            <a:ext cx="6400800" cy="1066800"/>
          </a:xfrm>
        </p:spPr>
        <p:txBody>
          <a:bodyPr/>
          <a:lstStyle/>
          <a:p>
            <a:r>
              <a:rPr lang="en-US" dirty="0" smtClean="0"/>
              <a:t>Favorite Sessions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5029200" cy="3124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295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52400" y="2362200"/>
            <a:ext cx="3810000" cy="1371600"/>
          </a:xfrm>
        </p:spPr>
        <p:txBody>
          <a:bodyPr>
            <a:normAutofit/>
          </a:bodyPr>
          <a:lstStyle/>
          <a:p>
            <a:pPr marL="0" indent="0" algn="ctr">
              <a:buNone/>
              <a:tabLst>
                <a:tab pos="228600" algn="l"/>
                <a:tab pos="285750" algn="l"/>
              </a:tabLst>
            </a:pPr>
            <a:r>
              <a:rPr lang="en-US" sz="2400" b="1" dirty="0" smtClean="0">
                <a:latin typeface="Times New Roman" panose="02020603050405020304" pitchFamily="18" charset="0"/>
                <a:cs typeface="Times New Roman" panose="02020603050405020304" pitchFamily="18" charset="0"/>
              </a:rPr>
              <a:t>Don’t </a:t>
            </a:r>
            <a:r>
              <a:rPr lang="en-US" sz="2400" b="1" dirty="0">
                <a:latin typeface="Times New Roman" panose="02020603050405020304" pitchFamily="18" charset="0"/>
                <a:cs typeface="Times New Roman" panose="02020603050405020304" pitchFamily="18" charset="0"/>
              </a:rPr>
              <a:t>Let An </a:t>
            </a:r>
            <a:r>
              <a:rPr lang="en-US" sz="2400" b="1" dirty="0" smtClean="0">
                <a:latin typeface="Times New Roman" panose="02020603050405020304" pitchFamily="18" charset="0"/>
                <a:cs typeface="Times New Roman" panose="02020603050405020304" pitchFamily="18" charset="0"/>
              </a:rPr>
              <a:t>Outbreak Become </a:t>
            </a:r>
            <a:r>
              <a:rPr lang="en-US" sz="2400" b="1" dirty="0">
                <a:latin typeface="Times New Roman" panose="02020603050405020304" pitchFamily="18" charset="0"/>
                <a:cs typeface="Times New Roman" panose="02020603050405020304" pitchFamily="18" charset="0"/>
              </a:rPr>
              <a:t>a Breakdown</a:t>
            </a:r>
            <a:r>
              <a:rPr lang="en-US" sz="2400" b="1" dirty="0" smtClean="0">
                <a:latin typeface="Times New Roman" panose="02020603050405020304" pitchFamily="18" charset="0"/>
                <a:cs typeface="Times New Roman" panose="02020603050405020304" pitchFamily="18" charset="0"/>
              </a:rPr>
              <a:t>!</a:t>
            </a:r>
          </a:p>
          <a:p>
            <a:pPr marL="0" indent="0" algn="ctr">
              <a:buNone/>
            </a:pPr>
            <a:endParaRPr lang="en-US" b="1" dirty="0" smtClean="0">
              <a:latin typeface="Times New Roman" panose="02020603050405020304" pitchFamily="18" charset="0"/>
              <a:cs typeface="Times New Roman" panose="02020603050405020304" pitchFamily="18" charset="0"/>
            </a:endParaRPr>
          </a:p>
          <a:p>
            <a:pPr marL="0" indent="0">
              <a:buNone/>
            </a:pPr>
            <a:endParaRPr lang="en-US" dirty="0"/>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1998" b="11998"/>
          <a:stretch>
            <a:fillRect/>
          </a:stretch>
        </p:blipFill>
        <p:spPr bwMode="auto">
          <a:xfrm>
            <a:off x="4495800" y="838200"/>
            <a:ext cx="4114800" cy="31278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52400" y="4282440"/>
            <a:ext cx="6781800" cy="1569660"/>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Gregg Brown is </a:t>
            </a:r>
            <a:r>
              <a:rPr lang="en-US" sz="1600" dirty="0" smtClean="0">
                <a:latin typeface="Times New Roman" panose="02020603050405020304" pitchFamily="18" charset="0"/>
                <a:cs typeface="Times New Roman" panose="02020603050405020304" pitchFamily="18" charset="0"/>
              </a:rPr>
              <a:t>a captivating </a:t>
            </a:r>
            <a:r>
              <a:rPr lang="en-US" sz="1600" dirty="0">
                <a:latin typeface="Times New Roman" panose="02020603050405020304" pitchFamily="18" charset="0"/>
                <a:cs typeface="Times New Roman" panose="02020603050405020304" pitchFamily="18" charset="0"/>
              </a:rPr>
              <a:t>speaker </a:t>
            </a:r>
            <a:r>
              <a:rPr lang="en-US" sz="1600" dirty="0" smtClean="0">
                <a:latin typeface="Times New Roman" panose="02020603050405020304" pitchFamily="18" charset="0"/>
                <a:cs typeface="Times New Roman" panose="02020603050405020304" pitchFamily="18" charset="0"/>
              </a:rPr>
              <a:t>and expert </a:t>
            </a:r>
            <a:r>
              <a:rPr lang="en-US" sz="1600" dirty="0">
                <a:latin typeface="Times New Roman" panose="02020603050405020304" pitchFamily="18" charset="0"/>
                <a:cs typeface="Times New Roman" panose="02020603050405020304" pitchFamily="18" charset="0"/>
              </a:rPr>
              <a:t>in the fields </a:t>
            </a:r>
            <a:r>
              <a:rPr lang="en-US" sz="1600" dirty="0" smtClean="0">
                <a:latin typeface="Times New Roman" panose="02020603050405020304" pitchFamily="18" charset="0"/>
                <a:cs typeface="Times New Roman" panose="02020603050405020304" pitchFamily="18" charset="0"/>
              </a:rPr>
              <a:t>of leadership </a:t>
            </a:r>
            <a:r>
              <a:rPr lang="en-US" sz="1600" dirty="0">
                <a:latin typeface="Times New Roman" panose="02020603050405020304" pitchFamily="18" charset="0"/>
                <a:cs typeface="Times New Roman" panose="02020603050405020304" pitchFamily="18" charset="0"/>
              </a:rPr>
              <a:t>and change. Gregg began his career teaching life skills to </a:t>
            </a:r>
            <a:r>
              <a:rPr lang="en-US" sz="1600" dirty="0" smtClean="0">
                <a:latin typeface="Times New Roman" panose="02020603050405020304" pitchFamily="18" charset="0"/>
                <a:cs typeface="Times New Roman" panose="02020603050405020304" pitchFamily="18" charset="0"/>
              </a:rPr>
              <a:t>one of </a:t>
            </a:r>
            <a:r>
              <a:rPr lang="en-US" sz="1600" dirty="0">
                <a:latin typeface="Times New Roman" panose="02020603050405020304" pitchFamily="18" charset="0"/>
                <a:cs typeface="Times New Roman" panose="02020603050405020304" pitchFamily="18" charset="0"/>
              </a:rPr>
              <a:t>the most difficult groups of people to </a:t>
            </a:r>
            <a:r>
              <a:rPr lang="en-US" sz="1600" dirty="0" smtClean="0">
                <a:latin typeface="Times New Roman" panose="02020603050405020304" pitchFamily="18" charset="0"/>
                <a:cs typeface="Times New Roman" panose="02020603050405020304" pitchFamily="18" charset="0"/>
              </a:rPr>
              <a:t>change: hard </a:t>
            </a:r>
            <a:r>
              <a:rPr lang="en-US" sz="1600" dirty="0">
                <a:latin typeface="Times New Roman" panose="02020603050405020304" pitchFamily="18" charset="0"/>
                <a:cs typeface="Times New Roman" panose="02020603050405020304" pitchFamily="18" charset="0"/>
              </a:rPr>
              <a:t>core prisoners. He transitioned into </a:t>
            </a:r>
            <a:r>
              <a:rPr lang="en-US" sz="1600" dirty="0" smtClean="0">
                <a:latin typeface="Times New Roman" panose="02020603050405020304" pitchFamily="18" charset="0"/>
                <a:cs typeface="Times New Roman" panose="02020603050405020304" pitchFamily="18" charset="0"/>
              </a:rPr>
              <a:t>leading education </a:t>
            </a:r>
            <a:r>
              <a:rPr lang="en-US" sz="1600" dirty="0">
                <a:latin typeface="Times New Roman" panose="02020603050405020304" pitchFamily="18" charset="0"/>
                <a:cs typeface="Times New Roman" panose="02020603050405020304" pitchFamily="18" charset="0"/>
              </a:rPr>
              <a:t>and organizational change initiatives </a:t>
            </a:r>
            <a:r>
              <a:rPr lang="en-US" sz="1600" dirty="0" smtClean="0">
                <a:latin typeface="Times New Roman" panose="02020603050405020304" pitchFamily="18" charset="0"/>
                <a:cs typeface="Times New Roman" panose="02020603050405020304" pitchFamily="18" charset="0"/>
              </a:rPr>
              <a:t>in large </a:t>
            </a:r>
            <a:r>
              <a:rPr lang="en-US" sz="1600" dirty="0">
                <a:latin typeface="Times New Roman" panose="02020603050405020304" pitchFamily="18" charset="0"/>
                <a:cs typeface="Times New Roman" panose="02020603050405020304" pitchFamily="18" charset="0"/>
              </a:rPr>
              <a:t>healthcare organizations, as well </a:t>
            </a:r>
            <a:r>
              <a:rPr lang="en-US" sz="1600" dirty="0" smtClean="0">
                <a:latin typeface="Times New Roman" panose="02020603050405020304" pitchFamily="18" charset="0"/>
                <a:cs typeface="Times New Roman" panose="02020603050405020304" pitchFamily="18" charset="0"/>
              </a:rPr>
              <a:t>as consulting </a:t>
            </a:r>
            <a:r>
              <a:rPr lang="en-US" sz="1600" dirty="0">
                <a:latin typeface="Times New Roman" panose="02020603050405020304" pitchFamily="18" charset="0"/>
                <a:cs typeface="Times New Roman" panose="02020603050405020304" pitchFamily="18" charset="0"/>
              </a:rPr>
              <a:t>with leaders and executives on</a:t>
            </a:r>
          </a:p>
          <a:p>
            <a:pPr algn="just"/>
            <a:r>
              <a:rPr lang="en-US" sz="1600" dirty="0">
                <a:latin typeface="Times New Roman" panose="02020603050405020304" pitchFamily="18" charset="0"/>
                <a:cs typeface="Times New Roman" panose="02020603050405020304" pitchFamily="18" charset="0"/>
              </a:rPr>
              <a:t>individual </a:t>
            </a:r>
            <a:r>
              <a:rPr lang="en-US" sz="1600" dirty="0" smtClean="0">
                <a:latin typeface="Times New Roman" panose="02020603050405020304" pitchFamily="18" charset="0"/>
                <a:cs typeface="Times New Roman" panose="02020603050405020304" pitchFamily="18" charset="0"/>
              </a:rPr>
              <a:t>behavior </a:t>
            </a:r>
            <a:r>
              <a:rPr lang="en-US" sz="1600" dirty="0">
                <a:latin typeface="Times New Roman" panose="02020603050405020304" pitchFamily="18" charset="0"/>
                <a:cs typeface="Times New Roman" panose="02020603050405020304" pitchFamily="18" charset="0"/>
              </a:rPr>
              <a:t>change. </a:t>
            </a:r>
          </a:p>
        </p:txBody>
      </p:sp>
      <p:sp>
        <p:nvSpPr>
          <p:cNvPr id="2" name="TextBox 1"/>
          <p:cNvSpPr txBox="1"/>
          <p:nvPr/>
        </p:nvSpPr>
        <p:spPr>
          <a:xfrm>
            <a:off x="364670" y="926068"/>
            <a:ext cx="2530929"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Gregg Brown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0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914400"/>
            <a:ext cx="8686800" cy="4524315"/>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How to deal and cope with change effectively</a:t>
            </a:r>
          </a:p>
          <a:p>
            <a:pPr marL="285750" indent="-285750">
              <a:buFont typeface="Wingdings" panose="05000000000000000000" pitchFamily="2" charset="2"/>
              <a:buChar char="§"/>
            </a:pP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Coping strategies</a:t>
            </a:r>
          </a:p>
          <a:p>
            <a:pPr marL="285750" indent="-285750">
              <a:buFont typeface="Wingdings" panose="05000000000000000000" pitchFamily="2" charset="2"/>
              <a:buChar char="§"/>
            </a:pP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How healthcare is under great pressures, emphasizing how important it is for us as leaders to have control and to help staff become resilient</a:t>
            </a:r>
          </a:p>
          <a:p>
            <a:pPr marL="285750" indent="-285750">
              <a:buFont typeface="Wingdings" panose="05000000000000000000" pitchFamily="2" charset="2"/>
              <a:buChar char="§"/>
            </a:pP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These </a:t>
            </a:r>
            <a:r>
              <a:rPr lang="en-US" dirty="0">
                <a:latin typeface="Times New Roman" panose="02020603050405020304" pitchFamily="18" charset="0"/>
                <a:cs typeface="Times New Roman" panose="02020603050405020304" pitchFamily="18" charset="0"/>
              </a:rPr>
              <a:t>days, people find it extremely challenging to keep up with change in their organizations given the relentless pressure to do more –  faster, better and with less</a:t>
            </a:r>
            <a:r>
              <a:rPr lang="en-US"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How to acquire the critical mindsets and techniques needed to deal with multiple changes even in times of uncertainty</a:t>
            </a:r>
            <a:r>
              <a:rPr lang="en-US"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The impact of changes can sidetrack you, your colleagues, stall your organization and even allow mistakes to happen.</a:t>
            </a: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622508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00200"/>
            <a:ext cx="8229600" cy="4525963"/>
          </a:xfrm>
          <a:prstGeom prst="rect">
            <a:avLst/>
          </a:prstGeom>
        </p:spPr>
        <p:txBody>
          <a:bodyPr/>
          <a:lstStyle/>
          <a:p>
            <a:pPr marL="45720" indent="0">
              <a:buNone/>
            </a:pPr>
            <a:r>
              <a:rPr lang="en-CA" sz="2400" b="1" dirty="0" smtClean="0">
                <a:latin typeface="Times New Roman" panose="02020603050405020304" pitchFamily="18" charset="0"/>
                <a:cs typeface="Times New Roman" panose="02020603050405020304" pitchFamily="18" charset="0"/>
              </a:rPr>
              <a:t>Clean Hands Save Lives/ Adapt To Adopt</a:t>
            </a:r>
          </a:p>
          <a:p>
            <a:pPr marL="45720" indent="0">
              <a:buNone/>
            </a:pPr>
            <a:r>
              <a:rPr lang="en-CA" sz="1600" dirty="0" smtClean="0">
                <a:latin typeface="Times New Roman" panose="02020603050405020304" pitchFamily="18" charset="0"/>
                <a:cs typeface="Times New Roman" panose="02020603050405020304" pitchFamily="18" charset="0"/>
              </a:rPr>
              <a:t>Is a Professor </a:t>
            </a:r>
            <a:r>
              <a:rPr lang="en-CA" sz="1600" dirty="0">
                <a:latin typeface="Times New Roman" panose="02020603050405020304" pitchFamily="18" charset="0"/>
                <a:cs typeface="Times New Roman" panose="02020603050405020304" pitchFamily="18" charset="0"/>
              </a:rPr>
              <a:t>of Medicine, the Hospital Epidemiologist and Director of the Infection Control Programme and World Health Organization (WHO) Collaborating Centre on Patient Safety at the University of Geneva Hospitals and Faculty of Medicine, Geneva, Switzerland. </a:t>
            </a:r>
          </a:p>
          <a:p>
            <a:endParaRPr lang="en-CA" sz="1800" dirty="0">
              <a:latin typeface="Times New Roman" panose="02020603050405020304" pitchFamily="18" charset="0"/>
              <a:cs typeface="Times New Roman" panose="02020603050405020304" pitchFamily="18" charset="0"/>
            </a:endParaRPr>
          </a:p>
        </p:txBody>
      </p:sp>
      <p:pic>
        <p:nvPicPr>
          <p:cNvPr id="1027" name="Picture 3" descr="http://www.who.int/entity/gpsc/5may/welcome/ps_didier_pittet_14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76601"/>
            <a:ext cx="2438400" cy="249255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362200" y="1905000"/>
            <a:ext cx="4495800" cy="461665"/>
          </a:xfrm>
          <a:prstGeom prst="rect">
            <a:avLst/>
          </a:prstGeom>
        </p:spPr>
        <p:txBody>
          <a:bodyPr wrap="square">
            <a:spAutoFit/>
          </a:bodyPr>
          <a:lstStyle/>
          <a:p>
            <a:endParaRPr lang="en-CA" sz="800" dirty="0" smtClean="0"/>
          </a:p>
          <a:p>
            <a:endParaRPr lang="en-CA" sz="800" dirty="0"/>
          </a:p>
          <a:p>
            <a:endParaRPr lang="en-CA" sz="800" dirty="0"/>
          </a:p>
        </p:txBody>
      </p:sp>
      <p:pic>
        <p:nvPicPr>
          <p:cNvPr id="1031" name="Picture 7" descr="Image result for Didier Pittet boo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221" y="4114800"/>
            <a:ext cx="11049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who.int/entity/gpsc/5may/WHO-IPC_Logo_GIF_English_480px.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70513" y="3733800"/>
            <a:ext cx="3546021" cy="27030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457200"/>
            <a:ext cx="266700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Didier Pittet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95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381000"/>
            <a:ext cx="8153400" cy="6172200"/>
          </a:xfrm>
        </p:spPr>
        <p:txBody>
          <a:bodyPr>
            <a:noAutofit/>
          </a:bodyPr>
          <a:lstStyle/>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Is an advocate for health.</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He has become the voice for a cleaner and safer medical facilities around the world.</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He has proven that simple acts of hand hygiene can have immense impact on the health. </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In </a:t>
            </a:r>
            <a:r>
              <a:rPr lang="en-CA" sz="1800" dirty="0">
                <a:latin typeface="Times New Roman" panose="02020603050405020304" pitchFamily="18" charset="0"/>
                <a:cs typeface="Times New Roman" panose="02020603050405020304" pitchFamily="18" charset="0"/>
              </a:rPr>
              <a:t>2004, </a:t>
            </a:r>
            <a:r>
              <a:rPr lang="en-CA" sz="1800" dirty="0" err="1">
                <a:latin typeface="Times New Roman" panose="02020603050405020304" pitchFamily="18" charset="0"/>
                <a:cs typeface="Times New Roman" panose="02020603050405020304" pitchFamily="18" charset="0"/>
              </a:rPr>
              <a:t>Pittet</a:t>
            </a:r>
            <a:r>
              <a:rPr lang="en-CA" sz="1800" dirty="0">
                <a:latin typeface="Times New Roman" panose="02020603050405020304" pitchFamily="18" charset="0"/>
                <a:cs typeface="Times New Roman" panose="02020603050405020304" pitchFamily="18" charset="0"/>
              </a:rPr>
              <a:t> was approached by the WHO World Alliance of Patient Safety to lead the First Global Patient Safety Challenge under the banner "Clean Care is Safer Care" </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Together </a:t>
            </a:r>
            <a:r>
              <a:rPr lang="en-CA" sz="1800" dirty="0">
                <a:latin typeface="Times New Roman" panose="02020603050405020304" pitchFamily="18" charset="0"/>
                <a:cs typeface="Times New Roman" panose="02020603050405020304" pitchFamily="18" charset="0"/>
              </a:rPr>
              <a:t>with a multimodal improvement strategy, based on the successful model developed in Geneva and published in </a:t>
            </a:r>
            <a:r>
              <a:rPr lang="en-CA" sz="1800" i="1" dirty="0">
                <a:latin typeface="Times New Roman" panose="02020603050405020304" pitchFamily="18" charset="0"/>
                <a:cs typeface="Times New Roman" panose="02020603050405020304" pitchFamily="18" charset="0"/>
              </a:rPr>
              <a:t>The Lancet </a:t>
            </a:r>
            <a:r>
              <a:rPr lang="en-CA" sz="1800" dirty="0">
                <a:latin typeface="Times New Roman" panose="02020603050405020304" pitchFamily="18" charset="0"/>
                <a:cs typeface="Times New Roman" panose="02020603050405020304" pitchFamily="18" charset="0"/>
              </a:rPr>
              <a:t>in </a:t>
            </a:r>
            <a:r>
              <a:rPr lang="en-CA" sz="1800" dirty="0" smtClean="0">
                <a:latin typeface="Times New Roman" panose="02020603050405020304" pitchFamily="18" charset="0"/>
                <a:cs typeface="Times New Roman" panose="02020603050405020304" pitchFamily="18" charset="0"/>
              </a:rPr>
              <a:t>2000.</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Which led </a:t>
            </a:r>
            <a:r>
              <a:rPr lang="en-CA" sz="1800" dirty="0">
                <a:latin typeface="Times New Roman" panose="02020603050405020304" pitchFamily="18" charset="0"/>
                <a:cs typeface="Times New Roman" panose="02020603050405020304" pitchFamily="18" charset="0"/>
              </a:rPr>
              <a:t>to the creation of a </a:t>
            </a:r>
            <a:r>
              <a:rPr lang="en-CA" sz="1800" dirty="0" smtClean="0">
                <a:latin typeface="Times New Roman" panose="02020603050405020304" pitchFamily="18" charset="0"/>
                <a:cs typeface="Times New Roman" panose="02020603050405020304" pitchFamily="18" charset="0"/>
              </a:rPr>
              <a:t>“multimodal strategy” </a:t>
            </a:r>
            <a:r>
              <a:rPr lang="en-CA" sz="1800" dirty="0">
                <a:latin typeface="Times New Roman" panose="02020603050405020304" pitchFamily="18" charset="0"/>
                <a:cs typeface="Times New Roman" panose="02020603050405020304" pitchFamily="18" charset="0"/>
              </a:rPr>
              <a:t>based on education, performance monitoring and feedback, and culture </a:t>
            </a:r>
            <a:r>
              <a:rPr lang="en-CA" sz="1800" dirty="0" smtClean="0">
                <a:latin typeface="Times New Roman" panose="02020603050405020304" pitchFamily="18" charset="0"/>
                <a:cs typeface="Times New Roman" panose="02020603050405020304" pitchFamily="18" charset="0"/>
              </a:rPr>
              <a:t>change.</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The </a:t>
            </a:r>
            <a:r>
              <a:rPr lang="en-CA" sz="1800" dirty="0">
                <a:latin typeface="Times New Roman" panose="02020603050405020304" pitchFamily="18" charset="0"/>
                <a:cs typeface="Times New Roman" panose="02020603050405020304" pitchFamily="18" charset="0"/>
              </a:rPr>
              <a:t>key component: introduction of alcohol-based </a:t>
            </a:r>
            <a:r>
              <a:rPr lang="en-CA" sz="1800" dirty="0" smtClean="0">
                <a:latin typeface="Times New Roman" panose="02020603050405020304" pitchFamily="18" charset="0"/>
                <a:cs typeface="Times New Roman" panose="02020603050405020304" pitchFamily="18" charset="0"/>
              </a:rPr>
              <a:t>hand rub </a:t>
            </a:r>
            <a:r>
              <a:rPr lang="en-CA" sz="1800" dirty="0">
                <a:latin typeface="Times New Roman" panose="02020603050405020304" pitchFamily="18" charset="0"/>
                <a:cs typeface="Times New Roman" panose="02020603050405020304" pitchFamily="18" charset="0"/>
              </a:rPr>
              <a:t>at the point of care to replace handwashing at the </a:t>
            </a:r>
            <a:r>
              <a:rPr lang="en-CA" sz="1800" dirty="0" smtClean="0">
                <a:latin typeface="Times New Roman" panose="02020603050405020304" pitchFamily="18" charset="0"/>
                <a:cs typeface="Times New Roman" panose="02020603050405020304" pitchFamily="18" charset="0"/>
              </a:rPr>
              <a:t>sink.</a:t>
            </a:r>
          </a:p>
          <a:p>
            <a:pPr>
              <a:buFont typeface="Wingdings" panose="05000000000000000000" pitchFamily="2" charset="2"/>
              <a:buChar char="§"/>
            </a:pPr>
            <a:r>
              <a:rPr lang="en-CA" sz="1800" dirty="0">
                <a:latin typeface="Times New Roman" panose="02020603050405020304" pitchFamily="18" charset="0"/>
                <a:cs typeface="Times New Roman" panose="02020603050405020304" pitchFamily="18" charset="0"/>
              </a:rPr>
              <a:t>As of December 2014, "Clean Care is Safer Care" has been endorsed by ministers of health in over 130 </a:t>
            </a:r>
            <a:r>
              <a:rPr lang="en-CA" sz="1800" dirty="0" smtClean="0">
                <a:latin typeface="Times New Roman" panose="02020603050405020304" pitchFamily="18" charset="0"/>
                <a:cs typeface="Times New Roman" panose="02020603050405020304" pitchFamily="18" charset="0"/>
              </a:rPr>
              <a:t>countries</a:t>
            </a:r>
            <a:r>
              <a:rPr lang="en-CA" sz="1800" dirty="0">
                <a:latin typeface="Times New Roman" panose="02020603050405020304" pitchFamily="18" charset="0"/>
                <a:cs typeface="Times New Roman" panose="02020603050405020304" pitchFamily="18" charset="0"/>
              </a:rPr>
              <a:t> worldwide representing a coverage of more </a:t>
            </a:r>
            <a:r>
              <a:rPr lang="en-CA" sz="1800" dirty="0" smtClean="0">
                <a:latin typeface="Times New Roman" panose="02020603050405020304" pitchFamily="18" charset="0"/>
                <a:cs typeface="Times New Roman" panose="02020603050405020304" pitchFamily="18" charset="0"/>
              </a:rPr>
              <a:t>than</a:t>
            </a:r>
          </a:p>
          <a:p>
            <a:pPr marL="45720" indent="0">
              <a:buNone/>
            </a:pPr>
            <a:r>
              <a:rPr lang="en-CA" sz="1800" dirty="0">
                <a:latin typeface="Times New Roman" panose="02020603050405020304" pitchFamily="18" charset="0"/>
                <a:cs typeface="Times New Roman" panose="02020603050405020304" pitchFamily="18" charset="0"/>
              </a:rPr>
              <a:t> </a:t>
            </a:r>
            <a:r>
              <a:rPr lang="en-CA" sz="1800" dirty="0" smtClean="0">
                <a:latin typeface="Times New Roman" panose="02020603050405020304" pitchFamily="18" charset="0"/>
                <a:cs typeface="Times New Roman" panose="02020603050405020304" pitchFamily="18" charset="0"/>
              </a:rPr>
              <a:t>  95% </a:t>
            </a:r>
            <a:r>
              <a:rPr lang="en-CA" sz="1800" dirty="0">
                <a:latin typeface="Times New Roman" panose="02020603050405020304" pitchFamily="18" charset="0"/>
                <a:cs typeface="Times New Roman" panose="02020603050405020304" pitchFamily="18" charset="0"/>
              </a:rPr>
              <a:t>of the world </a:t>
            </a:r>
            <a:r>
              <a:rPr lang="en-CA" sz="1800" dirty="0" smtClean="0">
                <a:latin typeface="Times New Roman" panose="02020603050405020304" pitchFamily="18" charset="0"/>
                <a:cs typeface="Times New Roman" panose="02020603050405020304" pitchFamily="18" charset="0"/>
              </a:rPr>
              <a:t>population! Now it is in 180 countries!</a:t>
            </a:r>
          </a:p>
          <a:p>
            <a:pPr>
              <a:buFont typeface="Wingdings" panose="05000000000000000000" pitchFamily="2" charset="2"/>
              <a:buChar char="§"/>
            </a:pPr>
            <a:r>
              <a:rPr lang="en-CA" sz="1800" u="sng" dirty="0" smtClean="0">
                <a:latin typeface="Times New Roman" panose="02020603050405020304" pitchFamily="18" charset="0"/>
                <a:cs typeface="Times New Roman" panose="02020603050405020304" pitchFamily="18" charset="0"/>
              </a:rPr>
              <a:t>Go to You Tube and watch: “Adapt to Adopt” Didier </a:t>
            </a:r>
            <a:r>
              <a:rPr lang="en-CA" sz="1800" u="sng" dirty="0" err="1" smtClean="0">
                <a:latin typeface="Times New Roman" panose="02020603050405020304" pitchFamily="18" charset="0"/>
                <a:cs typeface="Times New Roman" panose="02020603050405020304" pitchFamily="18" charset="0"/>
              </a:rPr>
              <a:t>Pittet</a:t>
            </a:r>
            <a:r>
              <a:rPr lang="en-CA" sz="1800" u="sng" dirty="0" smtClean="0">
                <a:latin typeface="Times New Roman" panose="02020603050405020304" pitchFamily="18" charset="0"/>
                <a:cs typeface="Times New Roman" panose="02020603050405020304" pitchFamily="18" charset="0"/>
              </a:rPr>
              <a:t>, </a:t>
            </a:r>
            <a:r>
              <a:rPr lang="en-CA" sz="1800" u="sng" dirty="0" smtClean="0">
                <a:latin typeface="Times New Roman" panose="02020603050405020304" pitchFamily="18" charset="0"/>
                <a:cs typeface="Times New Roman" panose="02020603050405020304" pitchFamily="18" charset="0"/>
                <a:hlinkClick r:id="rId3"/>
              </a:rPr>
              <a:t>www.tinyurl.com/adapttoadopt</a:t>
            </a:r>
            <a:r>
              <a:rPr lang="en-CA" sz="1800" u="sng" dirty="0" smtClean="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rPr>
              <a:t> </a:t>
            </a:r>
            <a:r>
              <a:rPr lang="en-CA" sz="1800" dirty="0" smtClean="0">
                <a:latin typeface="Times New Roman" panose="02020603050405020304" pitchFamily="18" charset="0"/>
                <a:cs typeface="Times New Roman" panose="02020603050405020304" pitchFamily="18" charset="0"/>
              </a:rPr>
              <a:t>and </a:t>
            </a:r>
            <a:r>
              <a:rPr lang="en-CA" sz="1800" u="sng" dirty="0" smtClean="0">
                <a:latin typeface="Times New Roman" panose="02020603050405020304" pitchFamily="18" charset="0"/>
                <a:cs typeface="Times New Roman" panose="02020603050405020304" pitchFamily="18" charset="0"/>
              </a:rPr>
              <a:t> </a:t>
            </a:r>
            <a:r>
              <a:rPr lang="en-CA" sz="1800" dirty="0">
                <a:latin typeface="Times New Roman" panose="02020603050405020304" pitchFamily="18" charset="0"/>
                <a:cs typeface="Times New Roman" panose="02020603050405020304" pitchFamily="18" charset="0"/>
                <a:hlinkClick r:id="rId4"/>
              </a:rPr>
              <a:t> </a:t>
            </a:r>
            <a:r>
              <a:rPr lang="en-CA" sz="1800" u="sng" dirty="0">
                <a:latin typeface="Times New Roman" panose="02020603050405020304" pitchFamily="18" charset="0"/>
                <a:cs typeface="Times New Roman" panose="02020603050405020304" pitchFamily="18" charset="0"/>
                <a:hlinkClick r:id="rId4"/>
              </a:rPr>
              <a:t>www.hhea.com</a:t>
            </a:r>
            <a:endParaRPr lang="en-CA" sz="1800" u="sng" dirty="0" smtClean="0">
              <a:latin typeface="Times New Roman" panose="02020603050405020304" pitchFamily="18" charset="0"/>
              <a:cs typeface="Times New Roman" panose="02020603050405020304" pitchFamily="18" charset="0"/>
            </a:endParaRPr>
          </a:p>
          <a:p>
            <a:pPr marL="45720" indent="0">
              <a:buNone/>
            </a:pPr>
            <a:r>
              <a:rPr lang="en-CA" sz="1800" dirty="0" smtClean="0">
                <a:latin typeface="Times New Roman" panose="02020603050405020304" pitchFamily="18" charset="0"/>
                <a:cs typeface="Times New Roman" panose="02020603050405020304" pitchFamily="18" charset="0"/>
              </a:rPr>
              <a:t>   </a:t>
            </a:r>
            <a:endParaRPr lang="en-CA" sz="1800" u="sng" dirty="0" smtClean="0">
              <a:latin typeface="Times New Roman" panose="02020603050405020304" pitchFamily="18" charset="0"/>
              <a:cs typeface="Times New Roman" panose="02020603050405020304" pitchFamily="18" charset="0"/>
            </a:endParaRPr>
          </a:p>
          <a:p>
            <a:endParaRPr lang="en-CA" sz="1800" u="sng" dirty="0"/>
          </a:p>
        </p:txBody>
      </p:sp>
    </p:spTree>
    <p:extLst>
      <p:ext uri="{BB962C8B-B14F-4D97-AF65-F5344CB8AC3E}">
        <p14:creationId xmlns:p14="http://schemas.microsoft.com/office/powerpoint/2010/main" val="1275737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710052"/>
            <a:ext cx="6512511" cy="1143000"/>
          </a:xfrm>
        </p:spPr>
        <p:txBody>
          <a:bodyPr/>
          <a:lstStyle/>
          <a:p>
            <a:r>
              <a:rPr lang="en-CA" dirty="0" smtClean="0">
                <a:latin typeface="Times New Roman" panose="02020603050405020304" pitchFamily="18" charset="0"/>
                <a:cs typeface="Times New Roman" panose="02020603050405020304" pitchFamily="18" charset="0"/>
              </a:rPr>
              <a:t>Network of Networks</a:t>
            </a:r>
            <a:endParaRPr lang="en-CA"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200" y="381000"/>
            <a:ext cx="7772400" cy="4754880"/>
          </a:xfrm>
        </p:spPr>
        <p:txBody>
          <a:bodyPr>
            <a:noAutofit/>
          </a:bodyPr>
          <a:lstStyle/>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Interest group was established in May 2009</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Philosophy : IPAC Canada members working in regional ,provincial ,territorial or federal leadership positions have unique needs for networking , education and information sharing</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Chair: Gwen Cerkowniak ( Saskatchewan) </a:t>
            </a:r>
            <a:r>
              <a:rPr lang="en-CA" sz="1800" dirty="0" smtClean="0">
                <a:solidFill>
                  <a:schemeClr val="tx1"/>
                </a:solidFill>
                <a:latin typeface="Times New Roman" panose="02020603050405020304" pitchFamily="18" charset="0"/>
                <a:cs typeface="Times New Roman" panose="02020603050405020304" pitchFamily="18" charset="0"/>
              </a:rPr>
              <a:t>e:gwen.cerkowniak@saskatoonhealthregion.ca </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Co Chair: Vacant</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Purpose : to develop and support a sustainable mechanism for communication, develop and maintain a network of </a:t>
            </a:r>
            <a:r>
              <a:rPr lang="en-CA" sz="1800" dirty="0">
                <a:latin typeface="Times New Roman" panose="02020603050405020304" pitchFamily="18" charset="0"/>
                <a:cs typeface="Times New Roman" panose="02020603050405020304" pitchFamily="18" charset="0"/>
              </a:rPr>
              <a:t>s</a:t>
            </a:r>
            <a:r>
              <a:rPr lang="en-CA" sz="1800" dirty="0" smtClean="0">
                <a:latin typeface="Times New Roman" panose="02020603050405020304" pitchFamily="18" charset="0"/>
                <a:cs typeface="Times New Roman" panose="02020603050405020304" pitchFamily="18" charset="0"/>
              </a:rPr>
              <a:t>haring information, ideas and </a:t>
            </a:r>
            <a:r>
              <a:rPr lang="en-CA" sz="1800" dirty="0">
                <a:latin typeface="Times New Roman" panose="02020603050405020304" pitchFamily="18" charset="0"/>
                <a:cs typeface="Times New Roman" panose="02020603050405020304" pitchFamily="18" charset="0"/>
              </a:rPr>
              <a:t>s</a:t>
            </a:r>
            <a:r>
              <a:rPr lang="en-CA" sz="1800" dirty="0" smtClean="0">
                <a:latin typeface="Times New Roman" panose="02020603050405020304" pitchFamily="18" charset="0"/>
                <a:cs typeface="Times New Roman" panose="02020603050405020304" pitchFamily="18" charset="0"/>
              </a:rPr>
              <a:t>olutions to issues/problems, support research and promote partnerships with stakeholders across the continuum of care</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Structure : All Interest Group members must be members of IPAC Canada, report through the Board of Director and Executive Director of IPAC Canada Board, 2 co chairs, Term of office 2 years</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To become a member of an interest group please go to membership page for further information or email </a:t>
            </a:r>
            <a:r>
              <a:rPr lang="en-CA" sz="1800" b="1" dirty="0" smtClean="0">
                <a:solidFill>
                  <a:srgbClr val="FF0000"/>
                </a:solidFill>
                <a:latin typeface="Times New Roman" panose="02020603050405020304" pitchFamily="18" charset="0"/>
                <a:cs typeface="Times New Roman" panose="02020603050405020304" pitchFamily="18" charset="0"/>
                <a:hlinkClick r:id="rId3"/>
              </a:rPr>
              <a:t>admin@ipac-canada.org</a:t>
            </a:r>
            <a:endParaRPr lang="en-CA" sz="1800" b="1" dirty="0" smtClean="0">
              <a:solidFill>
                <a:srgbClr val="FF0000"/>
              </a:solidFill>
              <a:latin typeface="Times New Roman" panose="02020603050405020304" pitchFamily="18" charset="0"/>
              <a:cs typeface="Times New Roman" panose="02020603050405020304" pitchFamily="18" charset="0"/>
            </a:endParaRPr>
          </a:p>
          <a:p>
            <a:endParaRPr lang="en-CA" sz="1800" dirty="0" smtClean="0">
              <a:latin typeface="Times New Roman" panose="02020603050405020304" pitchFamily="18" charset="0"/>
              <a:cs typeface="Times New Roman" panose="02020603050405020304" pitchFamily="18" charset="0"/>
            </a:endParaRPr>
          </a:p>
          <a:p>
            <a:endParaRPr lang="en-CA"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522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238999" cy="4038600"/>
          </a:xfrm>
        </p:spPr>
        <p:txBody>
          <a:bodyPr/>
          <a:lstStyle/>
          <a:p>
            <a:pPr marL="0" indent="0" algn="ctr">
              <a:buNone/>
            </a:pPr>
            <a:r>
              <a:rPr lang="en-US" dirty="0" smtClean="0"/>
              <a:t/>
            </a:r>
            <a:br>
              <a:rPr lang="en-US" dirty="0" smtClean="0"/>
            </a:br>
            <a:r>
              <a:rPr lang="en-US" dirty="0"/>
              <a:t/>
            </a:r>
            <a:br>
              <a:rPr lang="en-US" dirty="0"/>
            </a:br>
            <a:r>
              <a:rPr lang="en-US" dirty="0" smtClean="0">
                <a:latin typeface="Times New Roman" panose="02020603050405020304" pitchFamily="18" charset="0"/>
                <a:cs typeface="Times New Roman" panose="02020603050405020304" pitchFamily="18" charset="0"/>
              </a:rPr>
              <a:t>Highlights of IPAC National  Conference</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2016</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58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410200"/>
            <a:ext cx="6512511" cy="1143000"/>
          </a:xfrm>
        </p:spPr>
        <p:txBody>
          <a:bodyPr/>
          <a:lstStyle/>
          <a:p>
            <a:r>
              <a:rPr lang="en-CA" dirty="0" smtClean="0">
                <a:latin typeface="Times New Roman" panose="02020603050405020304" pitchFamily="18" charset="0"/>
                <a:cs typeface="Times New Roman" panose="02020603050405020304" pitchFamily="18" charset="0"/>
              </a:rPr>
              <a:t>Mentoring Program</a:t>
            </a:r>
            <a:endParaRPr lang="en-CA"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600200" y="685800"/>
            <a:ext cx="6019800" cy="43157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8564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CA" dirty="0" smtClean="0">
                <a:latin typeface="Times New Roman" panose="02020603050405020304" pitchFamily="18" charset="0"/>
                <a:cs typeface="Times New Roman" panose="02020603050405020304" pitchFamily="18" charset="0"/>
              </a:rPr>
              <a:t>#</a:t>
            </a:r>
            <a:r>
              <a:rPr lang="en-CA" dirty="0" err="1" smtClean="0">
                <a:latin typeface="Times New Roman" panose="02020603050405020304" pitchFamily="18" charset="0"/>
                <a:cs typeface="Times New Roman" panose="02020603050405020304" pitchFamily="18" charset="0"/>
              </a:rPr>
              <a:t>highfive</a:t>
            </a:r>
            <a:endParaRPr lang="en-CA" dirty="0">
              <a:latin typeface="Times New Roman" panose="02020603050405020304" pitchFamily="18" charset="0"/>
              <a:cs typeface="Times New Roman" panose="02020603050405020304" pitchFamily="18" charset="0"/>
            </a:endParaRPr>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143000" y="1524000"/>
            <a:ext cx="3348038" cy="2510278"/>
          </a:xfrm>
        </p:spPr>
      </p:pic>
      <p:sp>
        <p:nvSpPr>
          <p:cNvPr id="12" name="Text Placeholder 11"/>
          <p:cNvSpPr>
            <a:spLocks noGrp="1"/>
          </p:cNvSpPr>
          <p:nvPr>
            <p:ph type="body" sz="quarter" idx="3"/>
          </p:nvPr>
        </p:nvSpPr>
        <p:spPr>
          <a:xfrm>
            <a:off x="4647302" y="228600"/>
            <a:ext cx="3346704" cy="762000"/>
          </a:xfrm>
        </p:spPr>
        <p:txBody>
          <a:bodyPr/>
          <a:lstStyle/>
          <a:p>
            <a:r>
              <a:rPr lang="en-CA" dirty="0" smtClean="0">
                <a:latin typeface="Times New Roman" panose="02020603050405020304" pitchFamily="18" charset="0"/>
                <a:cs typeface="Times New Roman" panose="02020603050405020304" pitchFamily="18" charset="0"/>
              </a:rPr>
              <a:t>Top 10 Tweets #ipac2016</a:t>
            </a:r>
            <a:endParaRPr lang="en-CA"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CA" dirty="0" smtClean="0">
                <a:latin typeface="Times New Roman" panose="02020603050405020304" pitchFamily="18" charset="0"/>
                <a:cs typeface="Times New Roman" panose="02020603050405020304" pitchFamily="18" charset="0"/>
              </a:rPr>
              <a:t>Twitter™/Linked In™</a:t>
            </a:r>
            <a:endParaRPr lang="en-CA" dirty="0">
              <a:latin typeface="Times New Roman" panose="02020603050405020304" pitchFamily="18" charset="0"/>
              <a:cs typeface="Times New Roman" panose="02020603050405020304" pitchFamily="18" charset="0"/>
            </a:endParaRPr>
          </a:p>
        </p:txBody>
      </p:sp>
      <p:pic>
        <p:nvPicPr>
          <p:cNvPr id="16" name="Content Placeholder 15"/>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410200" y="1143000"/>
            <a:ext cx="1922082" cy="3276600"/>
          </a:xfrm>
        </p:spPr>
      </p:pic>
      <p:pic>
        <p:nvPicPr>
          <p:cNvPr id="1026" name="Picture 2" descr="C:\Users\traceylreid\Desktop\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55626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raceylreid\Desktop\linked 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5410200"/>
            <a:ext cx="10477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664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00" y="5638800"/>
            <a:ext cx="6512511" cy="1143000"/>
          </a:xfrm>
        </p:spPr>
        <p:txBody>
          <a:bodyPr/>
          <a:lstStyle/>
          <a:p>
            <a:r>
              <a:rPr lang="en-CA" dirty="0" smtClean="0">
                <a:latin typeface="Times New Roman" panose="02020603050405020304" pitchFamily="18" charset="0"/>
                <a:cs typeface="Times New Roman" panose="02020603050405020304" pitchFamily="18" charset="0"/>
              </a:rPr>
              <a:t>Social Media  </a:t>
            </a:r>
            <a:endParaRPr lang="en-CA"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457200" y="228600"/>
            <a:ext cx="8305800" cy="5181600"/>
          </a:xfrm>
        </p:spPr>
        <p:txBody>
          <a:bodyPr>
            <a:normAutofit fontScale="77500" lnSpcReduction="20000"/>
          </a:bodyPr>
          <a:lstStyle/>
          <a:p>
            <a:pPr marL="45720" indent="0" algn="just">
              <a:buNone/>
            </a:pPr>
            <a:endParaRPr lang="en-CA" dirty="0" smtClean="0"/>
          </a:p>
          <a:p>
            <a:pPr algn="just">
              <a:lnSpc>
                <a:spcPct val="170000"/>
              </a:lnSpc>
            </a:pPr>
            <a:r>
              <a:rPr lang="en-CA" sz="3100" b="1" dirty="0">
                <a:latin typeface="Times New Roman" panose="02020603050405020304" pitchFamily="18" charset="0"/>
                <a:cs typeface="Times New Roman" panose="02020603050405020304" pitchFamily="18" charset="0"/>
              </a:rPr>
              <a:t>Barley Chironda, IPAC Canada Social Media Manager </a:t>
            </a:r>
            <a:r>
              <a:rPr lang="en-CA" sz="3100" dirty="0">
                <a:latin typeface="Times New Roman" panose="02020603050405020304" pitchFamily="18" charset="0"/>
                <a:cs typeface="Times New Roman" panose="02020603050405020304" pitchFamily="18" charset="0"/>
              </a:rPr>
              <a:t/>
            </a:r>
            <a:br>
              <a:rPr lang="en-CA" sz="3100" dirty="0">
                <a:latin typeface="Times New Roman" panose="02020603050405020304" pitchFamily="18" charset="0"/>
                <a:cs typeface="Times New Roman" panose="02020603050405020304" pitchFamily="18" charset="0"/>
              </a:rPr>
            </a:br>
            <a:r>
              <a:rPr lang="en-CA" sz="2300" dirty="0">
                <a:latin typeface="Times New Roman" panose="02020603050405020304" pitchFamily="18" charset="0"/>
                <a:cs typeface="Times New Roman" panose="02020603050405020304" pitchFamily="18" charset="0"/>
              </a:rPr>
              <a:t>Barley Chironda is IPAC Canada’s Social Media Manager and is the current President of IPAC- GTA. He is also the Business Development and Infection Control Specialist with Clorox Canada. He is certified in Infection prevention and control (CIC®) and has worked extensively in Infection Control. He is typically found engaged in motivating hospital staff, patients and the public on proper infection prevention practices. He takes pride in sharing information via social media and is often engaging the public on Twitter™ and LinkedIn™, partaking in resource distribution related to innovative and novel infection prevention strategies</a:t>
            </a:r>
            <a:r>
              <a:rPr lang="en-CA" sz="2300" dirty="0" smtClean="0">
                <a:latin typeface="Times New Roman" panose="02020603050405020304" pitchFamily="18" charset="0"/>
                <a:cs typeface="Times New Roman" panose="02020603050405020304" pitchFamily="18" charset="0"/>
              </a:rPr>
              <a:t>.</a:t>
            </a:r>
          </a:p>
          <a:p>
            <a:pPr marL="45720" indent="0" algn="just">
              <a:lnSpc>
                <a:spcPct val="170000"/>
              </a:lnSpc>
              <a:buNone/>
            </a:pPr>
            <a:r>
              <a:rPr lang="en-CA" sz="2300" u="sng" dirty="0" smtClean="0">
                <a:latin typeface="Times New Roman" panose="02020603050405020304" pitchFamily="18" charset="0"/>
                <a:cs typeface="Times New Roman" panose="02020603050405020304" pitchFamily="18" charset="0"/>
              </a:rPr>
              <a:t>www.ipac-canada.org</a:t>
            </a:r>
            <a:r>
              <a:rPr lang="en-CA" sz="2300" dirty="0">
                <a:latin typeface="Times New Roman" panose="02020603050405020304" pitchFamily="18" charset="0"/>
                <a:cs typeface="Times New Roman" panose="02020603050405020304" pitchFamily="18" charset="0"/>
              </a:rPr>
              <a:t/>
            </a:r>
            <a:br>
              <a:rPr lang="en-CA" sz="2300" dirty="0">
                <a:latin typeface="Times New Roman" panose="02020603050405020304" pitchFamily="18" charset="0"/>
                <a:cs typeface="Times New Roman" panose="02020603050405020304" pitchFamily="18" charset="0"/>
              </a:rPr>
            </a:br>
            <a:endParaRPr lang="en-CA" sz="23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648200"/>
            <a:ext cx="1600200" cy="1676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96507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800600"/>
            <a:ext cx="6512511" cy="1143000"/>
          </a:xfrm>
        </p:spPr>
        <p:txBody>
          <a:bodyPr>
            <a:normAutofit fontScale="90000"/>
          </a:bodyPr>
          <a:lstStyle/>
          <a:p>
            <a:pPr marL="0" indent="0">
              <a:buNone/>
            </a:pPr>
            <a:r>
              <a:rPr lang="en-CA" dirty="0" smtClean="0"/>
              <a:t/>
            </a:r>
            <a:br>
              <a:rPr lang="en-CA" dirty="0" smtClean="0"/>
            </a:br>
            <a:r>
              <a:rPr lang="en-CA" dirty="0" smtClean="0"/>
              <a:t>Long Term </a:t>
            </a:r>
            <a:r>
              <a:rPr lang="en-CA" dirty="0"/>
              <a:t>C</a:t>
            </a:r>
            <a:r>
              <a:rPr lang="en-CA" dirty="0" smtClean="0"/>
              <a:t>are Interest </a:t>
            </a:r>
            <a:r>
              <a:rPr lang="en-CA" dirty="0"/>
              <a:t>G</a:t>
            </a:r>
            <a:r>
              <a:rPr lang="en-CA" dirty="0" smtClean="0"/>
              <a:t>roup</a:t>
            </a:r>
            <a:endParaRPr lang="en-CA" dirty="0"/>
          </a:p>
        </p:txBody>
      </p:sp>
      <p:sp>
        <p:nvSpPr>
          <p:cNvPr id="3" name="Content Placeholder 2"/>
          <p:cNvSpPr>
            <a:spLocks noGrp="1"/>
          </p:cNvSpPr>
          <p:nvPr>
            <p:ph idx="4294967295"/>
          </p:nvPr>
        </p:nvSpPr>
        <p:spPr>
          <a:xfrm>
            <a:off x="457200" y="685800"/>
            <a:ext cx="8229600" cy="4572000"/>
          </a:xfrm>
          <a:prstGeom prst="rect">
            <a:avLst/>
          </a:prstGeom>
        </p:spPr>
        <p:txBody>
          <a:bodyPr>
            <a:normAutofit fontScale="85000" lnSpcReduction="10000"/>
          </a:bodyPr>
          <a:lstStyle/>
          <a:p>
            <a:pPr>
              <a:lnSpc>
                <a:spcPct val="170000"/>
              </a:lnSpc>
              <a:buFont typeface="Wingdings" panose="05000000000000000000" pitchFamily="2" charset="2"/>
              <a:buChar char="§"/>
            </a:pPr>
            <a:r>
              <a:rPr lang="en-CA" sz="2000" dirty="0" smtClean="0">
                <a:latin typeface="Times New Roman" panose="02020603050405020304" pitchFamily="18" charset="0"/>
                <a:cs typeface="Times New Roman" panose="02020603050405020304" pitchFamily="18" charset="0"/>
              </a:rPr>
              <a:t>Chair: Adeline Griffin</a:t>
            </a:r>
          </a:p>
          <a:p>
            <a:pPr>
              <a:lnSpc>
                <a:spcPct val="170000"/>
              </a:lnSpc>
              <a:buFont typeface="Wingdings" panose="05000000000000000000" pitchFamily="2" charset="2"/>
              <a:buChar char="§"/>
            </a:pPr>
            <a:r>
              <a:rPr lang="en-CA" sz="2000" dirty="0" smtClean="0">
                <a:latin typeface="Times New Roman" panose="02020603050405020304" pitchFamily="18" charset="0"/>
                <a:cs typeface="Times New Roman" panose="02020603050405020304" pitchFamily="18" charset="0"/>
              </a:rPr>
              <a:t>Co-chair: Cathy </a:t>
            </a:r>
            <a:r>
              <a:rPr lang="en-CA" sz="2000" dirty="0" err="1" smtClean="0">
                <a:latin typeface="Times New Roman" panose="02020603050405020304" pitchFamily="18" charset="0"/>
                <a:cs typeface="Times New Roman" panose="02020603050405020304" pitchFamily="18" charset="0"/>
              </a:rPr>
              <a:t>Guitare</a:t>
            </a:r>
            <a:endParaRPr lang="en-CA" sz="2000" dirty="0" smtClean="0">
              <a:latin typeface="Times New Roman" panose="02020603050405020304" pitchFamily="18" charset="0"/>
              <a:cs typeface="Times New Roman" panose="02020603050405020304" pitchFamily="18" charset="0"/>
            </a:endParaRPr>
          </a:p>
          <a:p>
            <a:pPr>
              <a:lnSpc>
                <a:spcPct val="170000"/>
              </a:lnSpc>
              <a:buFont typeface="Wingdings" panose="05000000000000000000" pitchFamily="2" charset="2"/>
              <a:buChar char="§"/>
            </a:pPr>
            <a:r>
              <a:rPr lang="en-CA" sz="2000" dirty="0" smtClean="0">
                <a:latin typeface="Times New Roman" panose="02020603050405020304" pitchFamily="18" charset="0"/>
                <a:cs typeface="Times New Roman" panose="02020603050405020304" pitchFamily="18" charset="0"/>
              </a:rPr>
              <a:t>Discussion/Update on National Surveillance Case Definitions Standardization Project LTC Group</a:t>
            </a:r>
          </a:p>
          <a:p>
            <a:pPr>
              <a:lnSpc>
                <a:spcPct val="170000"/>
              </a:lnSpc>
              <a:buFont typeface="Wingdings" panose="05000000000000000000" pitchFamily="2" charset="2"/>
              <a:buChar char="§"/>
            </a:pPr>
            <a:r>
              <a:rPr lang="en-CA" sz="2000" dirty="0" smtClean="0">
                <a:latin typeface="Times New Roman" panose="02020603050405020304" pitchFamily="18" charset="0"/>
                <a:cs typeface="Times New Roman" panose="02020603050405020304" pitchFamily="18" charset="0"/>
              </a:rPr>
              <a:t>The need of a new co-chair</a:t>
            </a:r>
          </a:p>
          <a:p>
            <a:pPr>
              <a:lnSpc>
                <a:spcPct val="170000"/>
              </a:lnSpc>
              <a:buFont typeface="Wingdings" panose="05000000000000000000" pitchFamily="2" charset="2"/>
              <a:buChar char="§"/>
            </a:pPr>
            <a:r>
              <a:rPr lang="en-CA" sz="2000" dirty="0" smtClean="0">
                <a:latin typeface="Times New Roman" panose="02020603050405020304" pitchFamily="18" charset="0"/>
                <a:cs typeface="Times New Roman" panose="02020603050405020304" pitchFamily="18" charset="0"/>
              </a:rPr>
              <a:t>Thoughts on creation of a position statement</a:t>
            </a:r>
          </a:p>
          <a:p>
            <a:pPr>
              <a:lnSpc>
                <a:spcPct val="170000"/>
              </a:lnSpc>
              <a:buFont typeface="Wingdings" panose="05000000000000000000" pitchFamily="2" charset="2"/>
              <a:buChar char="§"/>
            </a:pPr>
            <a:r>
              <a:rPr lang="en-CA" sz="2000" dirty="0" smtClean="0">
                <a:latin typeface="Times New Roman" panose="02020603050405020304" pitchFamily="18" charset="0"/>
                <a:cs typeface="Times New Roman" panose="02020603050405020304" pitchFamily="18" charset="0"/>
              </a:rPr>
              <a:t>Networking</a:t>
            </a:r>
          </a:p>
          <a:p>
            <a:pPr>
              <a:lnSpc>
                <a:spcPct val="170000"/>
              </a:lnSpc>
              <a:buFont typeface="Wingdings" panose="05000000000000000000" pitchFamily="2" charset="2"/>
              <a:buChar char="§"/>
            </a:pPr>
            <a:r>
              <a:rPr lang="en-CA" sz="2000" dirty="0" smtClean="0">
                <a:latin typeface="Times New Roman" panose="02020603050405020304" pitchFamily="18" charset="0"/>
                <a:cs typeface="Times New Roman" panose="02020603050405020304" pitchFamily="18" charset="0"/>
              </a:rPr>
              <a:t>Presentation on: Surveillance for C. difficile Infection (CDI) in Alberta  Continuing Care Facilities</a:t>
            </a:r>
            <a:endParaRPr lang="en-C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080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79388" y="188913"/>
            <a:ext cx="8631237" cy="1143000"/>
          </a:xfrm>
        </p:spPr>
        <p:txBody>
          <a:bodyPr/>
          <a:lstStyle/>
          <a:p>
            <a:pPr algn="l" eaLnBrk="1" hangingPunct="1"/>
            <a:r>
              <a:rPr lang="en-US" altLang="en-US" sz="3600" b="1" dirty="0" smtClean="0">
                <a:solidFill>
                  <a:schemeClr val="tx1"/>
                </a:solidFill>
                <a:latin typeface="Times New Roman" panose="02020603050405020304" pitchFamily="18" charset="0"/>
                <a:cs typeface="Times New Roman" panose="02020603050405020304" pitchFamily="18" charset="0"/>
              </a:rPr>
              <a:t>CDI and the Elderly Host</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159119210"/>
              </p:ext>
            </p:extLst>
          </p:nvPr>
        </p:nvGraphicFramePr>
        <p:xfrm>
          <a:off x="152400" y="1143000"/>
          <a:ext cx="8839200" cy="5562600"/>
        </p:xfrm>
        <a:graphic>
          <a:graphicData uri="http://schemas.openxmlformats.org/drawingml/2006/table">
            <a:tbl>
              <a:tblPr firstRow="1" bandRow="1">
                <a:tableStyleId>{0660B408-B3CF-4A94-85FC-2B1E0A45F4A2}</a:tableStyleId>
              </a:tblPr>
              <a:tblGrid>
                <a:gridCol w="2118345"/>
                <a:gridCol w="3214866"/>
                <a:gridCol w="3505989"/>
              </a:tblGrid>
              <a:tr h="297927">
                <a:tc>
                  <a:txBody>
                    <a:bodyPr/>
                    <a:lstStyle/>
                    <a:p>
                      <a:endParaRPr lang="en-US" sz="1200" dirty="0"/>
                    </a:p>
                  </a:txBody>
                  <a:tcPr marL="91432" marR="91432" marT="45709" marB="45709">
                    <a:solidFill>
                      <a:schemeClr val="tx2">
                        <a:lumMod val="40000"/>
                        <a:lumOff val="60000"/>
                      </a:schemeClr>
                    </a:solidFill>
                  </a:tcPr>
                </a:tc>
                <a:tc>
                  <a:txBody>
                    <a:bodyPr/>
                    <a:lstStyle/>
                    <a:p>
                      <a:r>
                        <a:rPr lang="en-US" sz="1400" dirty="0" smtClean="0"/>
                        <a:t>Elderly host in CC</a:t>
                      </a:r>
                      <a:endParaRPr lang="en-US" sz="1400" dirty="0"/>
                    </a:p>
                  </a:txBody>
                  <a:tcPr marL="91432" marR="91432" marT="45709" marB="45709">
                    <a:solidFill>
                      <a:schemeClr val="tx2">
                        <a:lumMod val="40000"/>
                        <a:lumOff val="60000"/>
                      </a:schemeClr>
                    </a:solidFill>
                  </a:tcPr>
                </a:tc>
                <a:tc>
                  <a:txBody>
                    <a:bodyPr/>
                    <a:lstStyle/>
                    <a:p>
                      <a:r>
                        <a:rPr lang="en-US" sz="1400" i="1" dirty="0" smtClean="0"/>
                        <a:t>C.</a:t>
                      </a:r>
                      <a:r>
                        <a:rPr lang="en-US" sz="1400" i="1" baseline="0" dirty="0" smtClean="0"/>
                        <a:t> difficile</a:t>
                      </a:r>
                      <a:endParaRPr lang="en-US" sz="1400" i="1" dirty="0"/>
                    </a:p>
                  </a:txBody>
                  <a:tcPr marL="91432" marR="91432" marT="45709" marB="45709">
                    <a:solidFill>
                      <a:schemeClr val="tx2">
                        <a:lumMod val="40000"/>
                        <a:lumOff val="60000"/>
                      </a:schemeClr>
                    </a:solidFill>
                  </a:tcPr>
                </a:tc>
              </a:tr>
              <a:tr h="868990">
                <a:tc>
                  <a:txBody>
                    <a:bodyPr/>
                    <a:lstStyle/>
                    <a:p>
                      <a:r>
                        <a:rPr lang="en-US" sz="1300" i="1" dirty="0" smtClean="0">
                          <a:latin typeface="Arial" panose="020B0604020202020204" pitchFamily="34" charset="0"/>
                        </a:rPr>
                        <a:t>Age-related</a:t>
                      </a:r>
                      <a:endParaRPr lang="en-US" sz="1300" i="1" dirty="0">
                        <a:latin typeface="Arial" panose="020B0604020202020204" pitchFamily="34" charset="0"/>
                      </a:endParaRPr>
                    </a:p>
                  </a:txBody>
                  <a:tcPr marL="91432" marR="91432" marT="45709" marB="4570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latin typeface="Arial" panose="020B0604020202020204" pitchFamily="34" charset="0"/>
                        </a:rPr>
                        <a:t>Exposure to antibiotics; </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latin typeface="Arial" panose="020B0604020202020204" pitchFamily="34" charset="0"/>
                        </a:rPr>
                        <a:t>decreased gut acidity</a:t>
                      </a:r>
                      <a:r>
                        <a:rPr lang="en-US" sz="1300" baseline="0" dirty="0" smtClean="0">
                          <a:latin typeface="Arial" panose="020B0604020202020204" pitchFamily="34" charset="0"/>
                        </a:rPr>
                        <a:t>; other</a:t>
                      </a:r>
                      <a:endParaRPr lang="en-US" sz="1300" dirty="0" smtClean="0">
                        <a:latin typeface="Arial" panose="020B0604020202020204" pitchFamily="34" charset="0"/>
                      </a:endParaRPr>
                    </a:p>
                    <a:p>
                      <a:r>
                        <a:rPr lang="en-US" sz="1300" dirty="0" smtClean="0">
                          <a:latin typeface="Arial" panose="020B0604020202020204" pitchFamily="34" charset="0"/>
                        </a:rPr>
                        <a:t>comorbidities; use of feeding tubes </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Anaerobic bacteria, forms spores, produces toxin; decreased acidity may trigger toxin production</a:t>
                      </a:r>
                      <a:endParaRPr lang="en-US" sz="1300" dirty="0">
                        <a:latin typeface="Arial" panose="020B0604020202020204" pitchFamily="34" charset="0"/>
                      </a:endParaRPr>
                    </a:p>
                  </a:txBody>
                  <a:tcPr marL="91432" marR="91432" marT="45709" marB="45709"/>
                </a:tc>
              </a:tr>
              <a:tr h="670359">
                <a:tc>
                  <a:txBody>
                    <a:bodyPr/>
                    <a:lstStyle/>
                    <a:p>
                      <a:r>
                        <a:rPr lang="en-US" sz="1300" i="1" dirty="0" smtClean="0">
                          <a:latin typeface="Arial" panose="020B0604020202020204" pitchFamily="34" charset="0"/>
                        </a:rPr>
                        <a:t>Onset </a:t>
                      </a:r>
                      <a:endParaRPr lang="en-US" sz="1300" i="1"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Exposure to antibiotics, protein</a:t>
                      </a:r>
                      <a:r>
                        <a:rPr lang="en-US" sz="1300" baseline="0" dirty="0" smtClean="0">
                          <a:latin typeface="Arial" panose="020B0604020202020204" pitchFamily="34" charset="0"/>
                        </a:rPr>
                        <a:t> pump inhibitors</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Depletion of gut</a:t>
                      </a:r>
                      <a:r>
                        <a:rPr lang="en-US" sz="1300" baseline="0" dirty="0" smtClean="0">
                          <a:latin typeface="Arial" panose="020B0604020202020204" pitchFamily="34" charset="0"/>
                        </a:rPr>
                        <a:t> microbiome diversity; mild diarrhea to potentially fatal colitis</a:t>
                      </a:r>
                      <a:endParaRPr lang="en-US" sz="1300" dirty="0">
                        <a:latin typeface="Arial" panose="020B0604020202020204" pitchFamily="34" charset="0"/>
                      </a:endParaRPr>
                    </a:p>
                  </a:txBody>
                  <a:tcPr marL="91432" marR="91432" marT="45709" marB="45709"/>
                </a:tc>
              </a:tr>
              <a:tr h="670359">
                <a:tc>
                  <a:txBody>
                    <a:bodyPr/>
                    <a:lstStyle/>
                    <a:p>
                      <a:r>
                        <a:rPr lang="en-US" sz="1300" i="1" dirty="0" smtClean="0">
                          <a:latin typeface="Arial" panose="020B0604020202020204" pitchFamily="34" charset="0"/>
                        </a:rPr>
                        <a:t>Strain</a:t>
                      </a:r>
                      <a:r>
                        <a:rPr lang="en-US" sz="1300" i="1" baseline="0" dirty="0" smtClean="0">
                          <a:latin typeface="Arial" panose="020B0604020202020204" pitchFamily="34" charset="0"/>
                        </a:rPr>
                        <a:t> Virulence</a:t>
                      </a:r>
                      <a:endParaRPr lang="en-US" sz="1300" i="1"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May be severe</a:t>
                      </a:r>
                      <a:r>
                        <a:rPr lang="en-US" sz="1300" baseline="0" dirty="0" smtClean="0">
                          <a:latin typeface="Arial" panose="020B0604020202020204" pitchFamily="34" charset="0"/>
                        </a:rPr>
                        <a:t> outcomes </a:t>
                      </a:r>
                    </a:p>
                    <a:p>
                      <a:r>
                        <a:rPr lang="en-US" sz="1300" baseline="0" dirty="0" smtClean="0">
                          <a:latin typeface="Arial" panose="020B0604020202020204" pitchFamily="34" charset="0"/>
                        </a:rPr>
                        <a:t>– death related to CDI; colectomy</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NAP 1 “Quebec</a:t>
                      </a:r>
                      <a:r>
                        <a:rPr lang="en-US" sz="1300" baseline="0" dirty="0" smtClean="0">
                          <a:latin typeface="Arial" panose="020B0604020202020204" pitchFamily="34" charset="0"/>
                        </a:rPr>
                        <a:t> strain”</a:t>
                      </a:r>
                      <a:endParaRPr lang="en-US" sz="1300" dirty="0" smtClean="0">
                        <a:latin typeface="Arial" panose="020B0604020202020204" pitchFamily="34" charset="0"/>
                      </a:endParaRPr>
                    </a:p>
                    <a:p>
                      <a:r>
                        <a:rPr lang="en-US" sz="1300" dirty="0" smtClean="0">
                          <a:latin typeface="Arial" panose="020B0604020202020204" pitchFamily="34" charset="0"/>
                        </a:rPr>
                        <a:t>– doubles</a:t>
                      </a:r>
                      <a:r>
                        <a:rPr lang="en-US" sz="1300" baseline="0" dirty="0" smtClean="0">
                          <a:latin typeface="Arial" panose="020B0604020202020204" pitchFamily="34" charset="0"/>
                        </a:rPr>
                        <a:t> usual level toxin production</a:t>
                      </a:r>
                      <a:endParaRPr lang="en-US" sz="1300" dirty="0">
                        <a:latin typeface="Arial" panose="020B0604020202020204" pitchFamily="34" charset="0"/>
                      </a:endParaRPr>
                    </a:p>
                  </a:txBody>
                  <a:tcPr marL="91432" marR="91432" marT="45709" marB="45709"/>
                </a:tc>
              </a:tr>
              <a:tr h="670359">
                <a:tc>
                  <a:txBody>
                    <a:bodyPr/>
                    <a:lstStyle/>
                    <a:p>
                      <a:r>
                        <a:rPr lang="en-US" sz="1300" i="1" dirty="0" smtClean="0">
                          <a:latin typeface="Arial" panose="020B0604020202020204" pitchFamily="34" charset="0"/>
                        </a:rPr>
                        <a:t>Lab testing</a:t>
                      </a:r>
                      <a:endParaRPr lang="en-US" sz="1300" i="1"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Stool</a:t>
                      </a:r>
                      <a:r>
                        <a:rPr lang="en-US" sz="1300" baseline="0" dirty="0" smtClean="0">
                          <a:latin typeface="Arial" panose="020B0604020202020204" pitchFamily="34" charset="0"/>
                        </a:rPr>
                        <a:t> testing </a:t>
                      </a:r>
                      <a:r>
                        <a:rPr lang="en-US" sz="1300" dirty="0" smtClean="0">
                          <a:latin typeface="Arial" panose="020B0604020202020204" pitchFamily="34" charset="0"/>
                        </a:rPr>
                        <a:t>with onset of diarrhea</a:t>
                      </a:r>
                    </a:p>
                    <a:p>
                      <a:r>
                        <a:rPr lang="en-US" sz="1300" dirty="0" smtClean="0">
                          <a:latin typeface="Arial" panose="020B0604020202020204" pitchFamily="34" charset="0"/>
                        </a:rPr>
                        <a:t>- only once per 7 days</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PCR </a:t>
                      </a:r>
                      <a:r>
                        <a:rPr lang="en-US" sz="1300" baseline="0" dirty="0" smtClean="0">
                          <a:latin typeface="Arial" panose="020B0604020202020204" pitchFamily="34" charset="0"/>
                        </a:rPr>
                        <a:t> testing for toxin genes</a:t>
                      </a:r>
                    </a:p>
                    <a:p>
                      <a:r>
                        <a:rPr lang="en-US" sz="1300" baseline="0" dirty="0" smtClean="0">
                          <a:latin typeface="Arial" panose="020B0604020202020204" pitchFamily="34" charset="0"/>
                        </a:rPr>
                        <a:t>- provincial standardization</a:t>
                      </a:r>
                    </a:p>
                  </a:txBody>
                  <a:tcPr marL="91432" marR="91432" marT="45709" marB="45709"/>
                </a:tc>
              </a:tr>
              <a:tr h="670359">
                <a:tc>
                  <a:txBody>
                    <a:bodyPr/>
                    <a:lstStyle/>
                    <a:p>
                      <a:r>
                        <a:rPr lang="en-US" sz="1300" i="1" dirty="0" smtClean="0">
                          <a:latin typeface="Arial" panose="020B0604020202020204" pitchFamily="34" charset="0"/>
                        </a:rPr>
                        <a:t>Environmental</a:t>
                      </a:r>
                      <a:r>
                        <a:rPr lang="en-US" sz="1300" i="1" baseline="0" dirty="0" smtClean="0">
                          <a:latin typeface="Arial" panose="020B0604020202020204" pitchFamily="34" charset="0"/>
                        </a:rPr>
                        <a:t> contamination</a:t>
                      </a:r>
                      <a:endParaRPr lang="en-US" sz="1300" i="1"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Bed rails,</a:t>
                      </a:r>
                      <a:r>
                        <a:rPr lang="en-US" sz="1300" baseline="0" dirty="0" smtClean="0">
                          <a:latin typeface="Arial" panose="020B0604020202020204" pitchFamily="34" charset="0"/>
                        </a:rPr>
                        <a:t> call buttons, bedside tables, phones, vacuum bags</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HARDY</a:t>
                      </a:r>
                      <a:r>
                        <a:rPr lang="en-US" sz="1300" baseline="0" dirty="0" smtClean="0">
                          <a:latin typeface="Arial" panose="020B0604020202020204" pitchFamily="34" charset="0"/>
                        </a:rPr>
                        <a:t> </a:t>
                      </a:r>
                      <a:r>
                        <a:rPr lang="en-US" sz="1300" dirty="0" smtClean="0">
                          <a:latin typeface="Arial" panose="020B0604020202020204" pitchFamily="34" charset="0"/>
                        </a:rPr>
                        <a:t>– spore</a:t>
                      </a:r>
                      <a:r>
                        <a:rPr lang="en-US" sz="1300" baseline="0" dirty="0" smtClean="0">
                          <a:latin typeface="Arial" panose="020B0604020202020204" pitchFamily="34" charset="0"/>
                        </a:rPr>
                        <a:t> forms survive routine cleaning disinfectant (</a:t>
                      </a:r>
                      <a:r>
                        <a:rPr lang="en-US" sz="1300" baseline="0" dirty="0" err="1" smtClean="0">
                          <a:latin typeface="Arial" panose="020B0604020202020204" pitchFamily="34" charset="0"/>
                        </a:rPr>
                        <a:t>quats</a:t>
                      </a:r>
                      <a:r>
                        <a:rPr lang="en-US" sz="1300" baseline="0" dirty="0" smtClean="0">
                          <a:latin typeface="Arial" panose="020B0604020202020204" pitchFamily="34" charset="0"/>
                        </a:rPr>
                        <a:t>)</a:t>
                      </a:r>
                      <a:endParaRPr lang="en-US" sz="1300" dirty="0">
                        <a:latin typeface="Arial" panose="020B0604020202020204" pitchFamily="34" charset="0"/>
                      </a:endParaRPr>
                    </a:p>
                  </a:txBody>
                  <a:tcPr marL="91432" marR="91432" marT="45709" marB="45709"/>
                </a:tc>
              </a:tr>
              <a:tr h="297927">
                <a:tc>
                  <a:txBody>
                    <a:bodyPr/>
                    <a:lstStyle/>
                    <a:p>
                      <a:r>
                        <a:rPr lang="en-US" sz="1300" i="1" dirty="0" smtClean="0">
                          <a:latin typeface="Arial" panose="020B0604020202020204" pitchFamily="34" charset="0"/>
                        </a:rPr>
                        <a:t>Hand Hygiene</a:t>
                      </a:r>
                      <a:endParaRPr lang="en-US" sz="1300" i="1"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Soap and Water</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Alcohol not effective against spores</a:t>
                      </a:r>
                      <a:endParaRPr lang="en-US" sz="1300" dirty="0">
                        <a:latin typeface="Arial" panose="020B0604020202020204" pitchFamily="34" charset="0"/>
                      </a:endParaRPr>
                    </a:p>
                  </a:txBody>
                  <a:tcPr marL="91432" marR="91432" marT="45709" marB="45709"/>
                </a:tc>
              </a:tr>
              <a:tr h="670359">
                <a:tc>
                  <a:txBody>
                    <a:bodyPr/>
                    <a:lstStyle/>
                    <a:p>
                      <a:r>
                        <a:rPr lang="en-US" sz="1300" i="1" dirty="0" smtClean="0">
                          <a:latin typeface="Arial" panose="020B0604020202020204" pitchFamily="34" charset="0"/>
                        </a:rPr>
                        <a:t>Treatment</a:t>
                      </a:r>
                      <a:endParaRPr lang="en-US" sz="1300" i="1"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First</a:t>
                      </a:r>
                      <a:r>
                        <a:rPr lang="en-US" sz="1300" baseline="0" dirty="0" smtClean="0">
                          <a:latin typeface="Arial" panose="020B0604020202020204" pitchFamily="34" charset="0"/>
                        </a:rPr>
                        <a:t> line treatment</a:t>
                      </a:r>
                    </a:p>
                    <a:p>
                      <a:r>
                        <a:rPr lang="en-US" sz="1300" baseline="0" dirty="0" smtClean="0">
                          <a:latin typeface="Arial" panose="020B0604020202020204" pitchFamily="34" charset="0"/>
                        </a:rPr>
                        <a:t>- oral metronidazole</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20%</a:t>
                      </a:r>
                      <a:r>
                        <a:rPr lang="en-US" sz="1300" baseline="0" dirty="0" smtClean="0">
                          <a:latin typeface="Arial" panose="020B0604020202020204" pitchFamily="34" charset="0"/>
                        </a:rPr>
                        <a:t> relapse with vancomycin; use of probiotics; fecal microbiome transplant</a:t>
                      </a:r>
                      <a:endParaRPr lang="en-US" sz="1300" dirty="0">
                        <a:latin typeface="Arial" panose="020B0604020202020204" pitchFamily="34" charset="0"/>
                      </a:endParaRPr>
                    </a:p>
                  </a:txBody>
                  <a:tcPr marL="91432" marR="91432" marT="45709" marB="45709"/>
                </a:tc>
              </a:tr>
              <a:tr h="739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i="1" dirty="0" smtClean="0">
                          <a:latin typeface="Arial" panose="020B0604020202020204" pitchFamily="34" charset="0"/>
                        </a:rPr>
                        <a:t>Immunity? </a:t>
                      </a:r>
                      <a:endParaRPr lang="en-US" sz="1300" i="1"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Waning</a:t>
                      </a:r>
                      <a:r>
                        <a:rPr lang="en-US" sz="1300" baseline="0" dirty="0" smtClean="0">
                          <a:latin typeface="Arial" panose="020B0604020202020204" pitchFamily="34" charset="0"/>
                        </a:rPr>
                        <a:t> immune response </a:t>
                      </a:r>
                    </a:p>
                    <a:p>
                      <a:r>
                        <a:rPr lang="en-US" sz="1300" baseline="0" dirty="0" smtClean="0">
                          <a:latin typeface="Arial" panose="020B0604020202020204" pitchFamily="34" charset="0"/>
                        </a:rPr>
                        <a:t>– inability of host to mount sufficient IgG response</a:t>
                      </a:r>
                      <a:endParaRPr lang="en-US" sz="1300" dirty="0">
                        <a:latin typeface="Arial" panose="020B0604020202020204" pitchFamily="34" charset="0"/>
                      </a:endParaRPr>
                    </a:p>
                  </a:txBody>
                  <a:tcPr marL="91432" marR="91432" marT="45709" marB="45709"/>
                </a:tc>
                <a:tc>
                  <a:txBody>
                    <a:bodyPr/>
                    <a:lstStyle/>
                    <a:p>
                      <a:r>
                        <a:rPr lang="en-US" sz="1300" dirty="0" smtClean="0">
                          <a:latin typeface="Arial" panose="020B0604020202020204" pitchFamily="34" charset="0"/>
                        </a:rPr>
                        <a:t>Immune</a:t>
                      </a:r>
                      <a:r>
                        <a:rPr lang="en-US" sz="1300" baseline="0" dirty="0" smtClean="0">
                          <a:latin typeface="Arial" panose="020B0604020202020204" pitchFamily="34" charset="0"/>
                        </a:rPr>
                        <a:t> response – IgG to Toxin A allows for control of toxin production. Can have asymptomatic colonization.</a:t>
                      </a:r>
                      <a:endParaRPr lang="en-US" sz="1300" dirty="0">
                        <a:latin typeface="Arial" panose="020B0604020202020204" pitchFamily="34" charset="0"/>
                      </a:endParaRPr>
                    </a:p>
                  </a:txBody>
                  <a:tcPr marL="91432" marR="91432" marT="45709" marB="45709"/>
                </a:tc>
              </a:tr>
            </a:tbl>
          </a:graphicData>
        </a:graphic>
      </p:graphicFrame>
      <p:pic>
        <p:nvPicPr>
          <p:cNvPr id="822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15888"/>
            <a:ext cx="1355725" cy="88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963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5105400"/>
            <a:ext cx="6512511" cy="1476568"/>
          </a:xfrm>
        </p:spPr>
        <p:txBody>
          <a:bodyPr/>
          <a:lstStyle/>
          <a:p>
            <a:pPr algn="ctr"/>
            <a:r>
              <a:rPr lang="en-CA" sz="4000" dirty="0" smtClean="0"/>
              <a:t>Preparing for the CIC </a:t>
            </a:r>
            <a:r>
              <a:rPr lang="en-CA" sz="4000" dirty="0"/>
              <a:t>E</a:t>
            </a:r>
            <a:r>
              <a:rPr lang="en-CA" sz="4000" dirty="0" smtClean="0"/>
              <a:t>xam</a:t>
            </a:r>
            <a:endParaRPr lang="en-CA" sz="4000" dirty="0"/>
          </a:p>
        </p:txBody>
      </p:sp>
      <p:sp>
        <p:nvSpPr>
          <p:cNvPr id="3" name="Content Placeholder 2"/>
          <p:cNvSpPr>
            <a:spLocks noGrp="1"/>
          </p:cNvSpPr>
          <p:nvPr>
            <p:ph idx="4294967295"/>
          </p:nvPr>
        </p:nvSpPr>
        <p:spPr>
          <a:xfrm>
            <a:off x="457200" y="1104900"/>
            <a:ext cx="8229600" cy="3695699"/>
          </a:xfrm>
          <a:prstGeom prst="rect">
            <a:avLst/>
          </a:prstGeom>
        </p:spPr>
        <p:txBody>
          <a:bodyPr>
            <a:normAutofit/>
          </a:bodyPr>
          <a:lstStyle/>
          <a:p>
            <a:pPr marL="45720" indent="0">
              <a:buNone/>
            </a:pPr>
            <a:r>
              <a:rPr lang="en-CA" dirty="0" smtClean="0"/>
              <a:t> </a:t>
            </a:r>
            <a:r>
              <a:rPr lang="en-CA" sz="2400" b="1" dirty="0" smtClean="0">
                <a:latin typeface="Times New Roman" panose="02020603050405020304" pitchFamily="18" charset="0"/>
                <a:cs typeface="Times New Roman" panose="02020603050405020304" pitchFamily="18" charset="0"/>
              </a:rPr>
              <a:t>Make sure you are eligible:</a:t>
            </a:r>
          </a:p>
          <a:p>
            <a:pPr>
              <a:buFont typeface="Wingdings" panose="05000000000000000000" pitchFamily="2" charset="2"/>
              <a:buChar char="§"/>
            </a:pPr>
            <a:r>
              <a:rPr lang="en-CA" sz="2400" dirty="0" smtClean="0">
                <a:latin typeface="Times New Roman" panose="02020603050405020304" pitchFamily="18" charset="0"/>
                <a:cs typeface="Times New Roman" panose="02020603050405020304" pitchFamily="18" charset="0"/>
              </a:rPr>
              <a:t>Visit </a:t>
            </a:r>
            <a:r>
              <a:rPr lang="en-CA" sz="2400" dirty="0" smtClean="0">
                <a:latin typeface="Times New Roman" panose="02020603050405020304" pitchFamily="18" charset="0"/>
                <a:cs typeface="Times New Roman" panose="02020603050405020304" pitchFamily="18" charset="0"/>
                <a:hlinkClick r:id="rId2"/>
              </a:rPr>
              <a:t>www.cbic.org</a:t>
            </a:r>
            <a:endParaRPr lang="en-CA"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CA" sz="2400" dirty="0" smtClean="0">
                <a:latin typeface="Times New Roman" panose="02020603050405020304" pitchFamily="18" charset="0"/>
                <a:cs typeface="Times New Roman" panose="02020603050405020304" pitchFamily="18" charset="0"/>
              </a:rPr>
              <a:t>90 days to write</a:t>
            </a:r>
          </a:p>
          <a:p>
            <a:pPr>
              <a:buFont typeface="Wingdings" panose="05000000000000000000" pitchFamily="2" charset="2"/>
              <a:buChar char="§"/>
            </a:pPr>
            <a:r>
              <a:rPr lang="en-CA" sz="2400" dirty="0" smtClean="0">
                <a:latin typeface="Times New Roman" panose="02020603050405020304" pitchFamily="18" charset="0"/>
                <a:cs typeface="Times New Roman" panose="02020603050405020304" pitchFamily="18" charset="0"/>
              </a:rPr>
              <a:t>3 hour exam; immediate pass or fail</a:t>
            </a:r>
          </a:p>
          <a:p>
            <a:pPr>
              <a:buFont typeface="Wingdings" panose="05000000000000000000" pitchFamily="2" charset="2"/>
              <a:buChar char="§"/>
            </a:pPr>
            <a:r>
              <a:rPr lang="en-CA" sz="2400" dirty="0" smtClean="0">
                <a:latin typeface="Times New Roman" panose="02020603050405020304" pitchFamily="18" charset="0"/>
                <a:cs typeface="Times New Roman" panose="02020603050405020304" pitchFamily="18" charset="0"/>
              </a:rPr>
              <a:t>150 multiple choice questions</a:t>
            </a:r>
          </a:p>
          <a:p>
            <a:pPr>
              <a:buFont typeface="Wingdings" panose="05000000000000000000" pitchFamily="2" charset="2"/>
              <a:buChar char="§"/>
            </a:pPr>
            <a:r>
              <a:rPr lang="en-CA" sz="2400" dirty="0" smtClean="0">
                <a:latin typeface="Times New Roman" panose="02020603050405020304" pitchFamily="18" charset="0"/>
                <a:cs typeface="Times New Roman" panose="02020603050405020304" pitchFamily="18" charset="0"/>
              </a:rPr>
              <a:t>Passing score 75%</a:t>
            </a:r>
          </a:p>
          <a:p>
            <a:pPr>
              <a:buFont typeface="Wingdings" panose="05000000000000000000" pitchFamily="2" charset="2"/>
              <a:buChar char="§"/>
            </a:pPr>
            <a:r>
              <a:rPr lang="en-CA" sz="2400" dirty="0" smtClean="0">
                <a:latin typeface="Times New Roman" panose="02020603050405020304" pitchFamily="18" charset="0"/>
                <a:cs typeface="Times New Roman" panose="02020603050405020304" pitchFamily="18" charset="0"/>
              </a:rPr>
              <a:t>New 8 categories instead of 6</a:t>
            </a:r>
          </a:p>
          <a:p>
            <a:endParaRPr lang="en-CA" sz="2000" b="1" i="1" dirty="0">
              <a:latin typeface="Times New Roman" panose="02020603050405020304" pitchFamily="18" charset="0"/>
              <a:cs typeface="Times New Roman" panose="02020603050405020304" pitchFamily="18" charset="0"/>
            </a:endParaRPr>
          </a:p>
          <a:p>
            <a:pPr marL="45720" indent="0">
              <a:buNone/>
            </a:pPr>
            <a:endParaRPr lang="en-CA" sz="2000" b="1" i="1" dirty="0" smtClean="0"/>
          </a:p>
        </p:txBody>
      </p:sp>
      <p:pic>
        <p:nvPicPr>
          <p:cNvPr id="1028" name="Picture 4" descr="Image result for stud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905000"/>
            <a:ext cx="2796988" cy="1828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034406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What’s  on the  Exam</a:t>
            </a:r>
            <a:endParaRPr lang="en-CA" dirty="0"/>
          </a:p>
        </p:txBody>
      </p:sp>
      <p:sp>
        <p:nvSpPr>
          <p:cNvPr id="3" name="Content Placeholder 2"/>
          <p:cNvSpPr>
            <a:spLocks noGrp="1"/>
          </p:cNvSpPr>
          <p:nvPr>
            <p:ph idx="4294967295"/>
          </p:nvPr>
        </p:nvSpPr>
        <p:spPr>
          <a:xfrm>
            <a:off x="457200" y="685800"/>
            <a:ext cx="8229600" cy="5440363"/>
          </a:xfrm>
          <a:prstGeom prst="rect">
            <a:avLst/>
          </a:prstGeom>
        </p:spPr>
        <p:txBody>
          <a:bodyPr>
            <a:normAutofit/>
          </a:bodyPr>
          <a:lstStyle/>
          <a:p>
            <a:pPr marL="45720" indent="0">
              <a:buNone/>
            </a:pPr>
            <a:r>
              <a:rPr lang="en-CA" sz="1400" dirty="0" smtClean="0"/>
              <a:t>1</a:t>
            </a:r>
            <a:r>
              <a:rPr lang="en-CA" sz="1800" dirty="0" smtClean="0">
                <a:latin typeface="Times New Roman" panose="02020603050405020304" pitchFamily="18" charset="0"/>
                <a:cs typeface="Times New Roman" panose="02020603050405020304" pitchFamily="18" charset="0"/>
              </a:rPr>
              <a:t>. Identification of Infectious Disease Processes</a:t>
            </a:r>
          </a:p>
          <a:p>
            <a:pPr marL="45720" indent="0">
              <a:buNone/>
            </a:pPr>
            <a:r>
              <a:rPr lang="en-CA" sz="1800" dirty="0" smtClean="0">
                <a:latin typeface="Times New Roman" panose="02020603050405020304" pitchFamily="18" charset="0"/>
                <a:cs typeface="Times New Roman" panose="02020603050405020304" pitchFamily="18" charset="0"/>
              </a:rPr>
              <a:t>2. Surveillance and Epidemiologic Investigation</a:t>
            </a:r>
          </a:p>
          <a:p>
            <a:pPr marL="45720" indent="0">
              <a:buNone/>
            </a:pPr>
            <a:r>
              <a:rPr lang="en-CA" sz="1800" dirty="0" smtClean="0">
                <a:latin typeface="Times New Roman" panose="02020603050405020304" pitchFamily="18" charset="0"/>
                <a:cs typeface="Times New Roman" panose="02020603050405020304" pitchFamily="18" charset="0"/>
              </a:rPr>
              <a:t>3. Preventing/Controlling the Transmission of Infectious Agents</a:t>
            </a:r>
          </a:p>
          <a:p>
            <a:pPr marL="45720" indent="0">
              <a:buNone/>
            </a:pPr>
            <a:r>
              <a:rPr lang="en-CA" sz="1800" dirty="0" smtClean="0">
                <a:latin typeface="Times New Roman" panose="02020603050405020304" pitchFamily="18" charset="0"/>
                <a:cs typeface="Times New Roman" panose="02020603050405020304" pitchFamily="18" charset="0"/>
              </a:rPr>
              <a:t>4. Employee/Occupational Health</a:t>
            </a:r>
          </a:p>
          <a:p>
            <a:pPr marL="45720" indent="0">
              <a:buNone/>
            </a:pPr>
            <a:r>
              <a:rPr lang="en-CA" sz="1800" dirty="0" smtClean="0">
                <a:latin typeface="Times New Roman" panose="02020603050405020304" pitchFamily="18" charset="0"/>
                <a:cs typeface="Times New Roman" panose="02020603050405020304" pitchFamily="18" charset="0"/>
              </a:rPr>
              <a:t>5. Management and Communication</a:t>
            </a:r>
          </a:p>
          <a:p>
            <a:pPr marL="45720" indent="0">
              <a:buNone/>
            </a:pPr>
            <a:r>
              <a:rPr lang="en-CA" sz="1800" dirty="0" smtClean="0">
                <a:latin typeface="Times New Roman" panose="02020603050405020304" pitchFamily="18" charset="0"/>
                <a:cs typeface="Times New Roman" panose="02020603050405020304" pitchFamily="18" charset="0"/>
              </a:rPr>
              <a:t>6. Education and Research</a:t>
            </a:r>
          </a:p>
          <a:p>
            <a:pPr marL="45720" indent="0">
              <a:buNone/>
            </a:pPr>
            <a:r>
              <a:rPr lang="en-CA" sz="1800" dirty="0" smtClean="0">
                <a:latin typeface="Times New Roman" panose="02020603050405020304" pitchFamily="18" charset="0"/>
                <a:cs typeface="Times New Roman" panose="02020603050405020304" pitchFamily="18" charset="0"/>
              </a:rPr>
              <a:t>7. Environment of Care</a:t>
            </a:r>
          </a:p>
          <a:p>
            <a:pPr marL="45720" indent="0">
              <a:buNone/>
            </a:pPr>
            <a:r>
              <a:rPr lang="en-CA" sz="1800" dirty="0" smtClean="0">
                <a:latin typeface="Times New Roman" panose="02020603050405020304" pitchFamily="18" charset="0"/>
                <a:cs typeface="Times New Roman" panose="02020603050405020304" pitchFamily="18" charset="0"/>
              </a:rPr>
              <a:t>8. Cleaning, Sterilization, Disinfection, Asepsis</a:t>
            </a:r>
          </a:p>
          <a:p>
            <a:pPr marL="45720" indent="0">
              <a:buNone/>
            </a:pPr>
            <a:endParaRPr lang="en-CA" sz="1800" dirty="0">
              <a:latin typeface="Times New Roman" panose="02020603050405020304" pitchFamily="18" charset="0"/>
              <a:cs typeface="Times New Roman" panose="02020603050405020304" pitchFamily="18" charset="0"/>
            </a:endParaRPr>
          </a:p>
          <a:p>
            <a:pPr marL="45720" indent="0">
              <a:buNone/>
            </a:pPr>
            <a:endParaRPr lang="en-CA" sz="1800" b="1" dirty="0" smtClean="0"/>
          </a:p>
          <a:p>
            <a:pPr marL="45720" indent="0">
              <a:buNone/>
            </a:pPr>
            <a:endParaRPr lang="en-CA" sz="1800" dirty="0"/>
          </a:p>
        </p:txBody>
      </p:sp>
    </p:spTree>
    <p:extLst>
      <p:ext uri="{BB962C8B-B14F-4D97-AF65-F5344CB8AC3E}">
        <p14:creationId xmlns:p14="http://schemas.microsoft.com/office/powerpoint/2010/main" val="375168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RESOURCES</a:t>
            </a:r>
            <a:endParaRPr lang="en-CA" dirty="0"/>
          </a:p>
        </p:txBody>
      </p:sp>
      <p:sp>
        <p:nvSpPr>
          <p:cNvPr id="3" name="Content Placeholder 2"/>
          <p:cNvSpPr>
            <a:spLocks noGrp="1"/>
          </p:cNvSpPr>
          <p:nvPr>
            <p:ph idx="4294967295"/>
          </p:nvPr>
        </p:nvSpPr>
        <p:spPr>
          <a:xfrm>
            <a:off x="457200" y="304800"/>
            <a:ext cx="8229600" cy="5821363"/>
          </a:xfrm>
          <a:prstGeom prst="rect">
            <a:avLst/>
          </a:prstGeom>
        </p:spPr>
        <p:txBody>
          <a:bodyPr/>
          <a:lstStyle/>
          <a:p>
            <a:endParaRPr lang="en-CA" dirty="0" smtClean="0"/>
          </a:p>
          <a:p>
            <a:endParaRPr lang="en-CA" dirty="0"/>
          </a:p>
          <a:p>
            <a:pPr>
              <a:buFont typeface="Wingdings" panose="05000000000000000000" pitchFamily="2" charset="2"/>
              <a:buChar char="§"/>
            </a:pPr>
            <a:r>
              <a:rPr lang="en-CA" sz="3600" dirty="0" smtClean="0">
                <a:latin typeface="Times New Roman" panose="02020603050405020304" pitchFamily="18" charset="0"/>
                <a:cs typeface="Times New Roman" panose="02020603050405020304" pitchFamily="18" charset="0"/>
              </a:rPr>
              <a:t>The CBIC Handbook</a:t>
            </a:r>
          </a:p>
          <a:p>
            <a:pPr>
              <a:buFont typeface="Wingdings" panose="05000000000000000000" pitchFamily="2" charset="2"/>
              <a:buChar char="§"/>
            </a:pPr>
            <a:r>
              <a:rPr lang="en-CA" sz="3600" dirty="0" smtClean="0">
                <a:latin typeface="Times New Roman" panose="02020603050405020304" pitchFamily="18" charset="0"/>
                <a:cs typeface="Times New Roman" panose="02020603050405020304" pitchFamily="18" charset="0"/>
              </a:rPr>
              <a:t>Practice Exam</a:t>
            </a:r>
          </a:p>
          <a:p>
            <a:endParaRPr lang="en-CA" sz="1600" dirty="0">
              <a:latin typeface="Times New Roman" panose="02020603050405020304" pitchFamily="18" charset="0"/>
              <a:cs typeface="Times New Roman" panose="02020603050405020304" pitchFamily="18" charset="0"/>
            </a:endParaRPr>
          </a:p>
          <a:p>
            <a:endParaRPr lang="en-CA" sz="1600" dirty="0" smtClean="0">
              <a:latin typeface="Times New Roman" panose="02020603050405020304" pitchFamily="18" charset="0"/>
              <a:cs typeface="Times New Roman" panose="02020603050405020304" pitchFamily="18" charset="0"/>
            </a:endParaRPr>
          </a:p>
          <a:p>
            <a:endParaRPr lang="en-CA" sz="1600" dirty="0">
              <a:latin typeface="Times New Roman" panose="02020603050405020304" pitchFamily="18" charset="0"/>
              <a:cs typeface="Times New Roman" panose="02020603050405020304" pitchFamily="18" charset="0"/>
            </a:endParaRPr>
          </a:p>
          <a:p>
            <a:endParaRPr lang="en-CA" sz="1600" dirty="0" smtClean="0">
              <a:latin typeface="Times New Roman" panose="02020603050405020304" pitchFamily="18" charset="0"/>
              <a:cs typeface="Times New Roman" panose="02020603050405020304" pitchFamily="18" charset="0"/>
            </a:endParaRPr>
          </a:p>
          <a:p>
            <a:endParaRPr lang="en-CA" sz="1600" dirty="0">
              <a:latin typeface="Times New Roman" panose="02020603050405020304" pitchFamily="18" charset="0"/>
              <a:cs typeface="Times New Roman" panose="02020603050405020304" pitchFamily="18" charset="0"/>
            </a:endParaRPr>
          </a:p>
          <a:p>
            <a:endParaRPr lang="en-CA" sz="1600" dirty="0" smtClean="0">
              <a:latin typeface="Times New Roman" panose="02020603050405020304" pitchFamily="18" charset="0"/>
              <a:cs typeface="Times New Roman" panose="02020603050405020304" pitchFamily="18" charset="0"/>
            </a:endParaRPr>
          </a:p>
          <a:p>
            <a:endParaRPr lang="en-C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689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References for CIC Exam</a:t>
            </a:r>
            <a:endParaRPr lang="en-CA" dirty="0"/>
          </a:p>
        </p:txBody>
      </p:sp>
      <p:sp>
        <p:nvSpPr>
          <p:cNvPr id="2" name="Content Placeholder 1"/>
          <p:cNvSpPr>
            <a:spLocks noGrp="1"/>
          </p:cNvSpPr>
          <p:nvPr>
            <p:ph idx="4294967295"/>
          </p:nvPr>
        </p:nvSpPr>
        <p:spPr>
          <a:xfrm>
            <a:off x="152400" y="304800"/>
            <a:ext cx="8458200" cy="5867400"/>
          </a:xfrm>
          <a:prstGeom prst="rect">
            <a:avLst/>
          </a:prstGeom>
        </p:spPr>
        <p:txBody>
          <a:bodyPr>
            <a:normAutofit/>
          </a:bodyPr>
          <a:lstStyle/>
          <a:p>
            <a:pPr marL="0" indent="0">
              <a:buNone/>
            </a:pPr>
            <a:r>
              <a:rPr lang="en-CA" dirty="0" smtClean="0"/>
              <a:t> </a:t>
            </a: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APIC </a:t>
            </a:r>
            <a:r>
              <a:rPr lang="en-CA" sz="1800" dirty="0">
                <a:latin typeface="Times New Roman" panose="02020603050405020304" pitchFamily="18" charset="0"/>
                <a:cs typeface="Times New Roman" panose="02020603050405020304" pitchFamily="18" charset="0"/>
              </a:rPr>
              <a:t>Text of Infection Control and </a:t>
            </a:r>
            <a:r>
              <a:rPr lang="en-CA" sz="1800" dirty="0" smtClean="0">
                <a:latin typeface="Times New Roman" panose="02020603050405020304" pitchFamily="18" charset="0"/>
                <a:cs typeface="Times New Roman" panose="02020603050405020304" pitchFamily="18" charset="0"/>
              </a:rPr>
              <a:t>Epidemiology</a:t>
            </a:r>
          </a:p>
          <a:p>
            <a:endParaRPr lang="en-CA" sz="1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Ready Reference of Microbes</a:t>
            </a:r>
          </a:p>
          <a:p>
            <a:endParaRPr lang="en-CA" sz="1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Control of Communicable Disease Manuel, 19</a:t>
            </a:r>
            <a:r>
              <a:rPr lang="en-CA" sz="1800" baseline="30000" dirty="0" smtClean="0">
                <a:latin typeface="Times New Roman" panose="02020603050405020304" pitchFamily="18" charset="0"/>
                <a:cs typeface="Times New Roman" panose="02020603050405020304" pitchFamily="18" charset="0"/>
              </a:rPr>
              <a:t>th</a:t>
            </a:r>
            <a:r>
              <a:rPr lang="en-CA" sz="1800" dirty="0" smtClean="0">
                <a:latin typeface="Times New Roman" panose="02020603050405020304" pitchFamily="18" charset="0"/>
                <a:cs typeface="Times New Roman" panose="02020603050405020304" pitchFamily="18" charset="0"/>
              </a:rPr>
              <a:t> edition</a:t>
            </a:r>
          </a:p>
          <a:p>
            <a:endParaRPr lang="en-CA" sz="1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The Infection Prevention's Guide to the Lab</a:t>
            </a:r>
          </a:p>
          <a:p>
            <a:endParaRPr lang="en-CA" sz="18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CA" sz="1800" dirty="0" smtClean="0">
                <a:latin typeface="Times New Roman" panose="02020603050405020304" pitchFamily="18" charset="0"/>
                <a:cs typeface="Times New Roman" panose="02020603050405020304" pitchFamily="18" charset="0"/>
              </a:rPr>
              <a:t>Current guidelines, standards and recommendations from CDC, APIC, SHEA, and Public Health agency of Canada</a:t>
            </a:r>
          </a:p>
          <a:p>
            <a:endParaRPr lang="en-CA" sz="1800" dirty="0">
              <a:latin typeface="Times New Roman" panose="02020603050405020304" pitchFamily="18" charset="0"/>
              <a:cs typeface="Times New Roman" panose="02020603050405020304" pitchFamily="18" charset="0"/>
            </a:endParaRPr>
          </a:p>
          <a:p>
            <a:endParaRPr lang="en-CA" sz="1800" dirty="0" smtClean="0">
              <a:latin typeface="Times New Roman" panose="02020603050405020304" pitchFamily="18" charset="0"/>
              <a:cs typeface="Times New Roman" panose="02020603050405020304" pitchFamily="18" charset="0"/>
            </a:endParaRPr>
          </a:p>
          <a:p>
            <a:endParaRPr lang="en-CA"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82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715000"/>
            <a:ext cx="7467600" cy="1066800"/>
          </a:xfrm>
        </p:spPr>
        <p:txBody>
          <a:bodyPr/>
          <a:lstStyle/>
          <a:p>
            <a:r>
              <a:rPr lang="en-US" dirty="0" smtClean="0"/>
              <a:t>Website</a:t>
            </a:r>
            <a:endParaRPr lang="en-US" dirty="0"/>
          </a:p>
        </p:txBody>
      </p:sp>
      <p:sp>
        <p:nvSpPr>
          <p:cNvPr id="3" name="Content Placeholder 2"/>
          <p:cNvSpPr>
            <a:spLocks noGrp="1"/>
          </p:cNvSpPr>
          <p:nvPr>
            <p:ph sz="quarter" idx="13"/>
          </p:nvPr>
        </p:nvSpPr>
        <p:spPr>
          <a:xfrm>
            <a:off x="457200" y="304800"/>
            <a:ext cx="8229600" cy="4724400"/>
          </a:xfrm>
        </p:spPr>
        <p:txBody>
          <a:bodyPr>
            <a:normAutofit fontScale="25000" lnSpcReduction="20000"/>
          </a:bodyPr>
          <a:lstStyle/>
          <a:p>
            <a:r>
              <a:rPr lang="en-US" sz="9600" i="1" u="sng" dirty="0" smtClean="0">
                <a:latin typeface="Times New Roman" panose="02020603050405020304" pitchFamily="18" charset="0"/>
                <a:cs typeface="Times New Roman" panose="02020603050405020304" pitchFamily="18" charset="0"/>
              </a:rPr>
              <a:t>A new look…</a:t>
            </a:r>
          </a:p>
          <a:p>
            <a:pPr indent="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New format coming in fall 2016…</a:t>
            </a:r>
          </a:p>
          <a:p>
            <a:pPr indent="0">
              <a:lnSpc>
                <a:spcPct val="170000"/>
              </a:lnSpc>
              <a:buFont typeface="Wingdings" panose="05000000000000000000" pitchFamily="2" charset="2"/>
              <a:buChar char="§"/>
            </a:pPr>
            <a:r>
              <a:rPr lang="en-US" sz="7200" dirty="0">
                <a:latin typeface="Times New Roman" panose="02020603050405020304" pitchFamily="18" charset="0"/>
                <a:cs typeface="Times New Roman" panose="02020603050405020304" pitchFamily="18" charset="0"/>
              </a:rPr>
              <a:t> </a:t>
            </a:r>
            <a:r>
              <a:rPr lang="en-US" sz="7200" dirty="0" smtClean="0">
                <a:latin typeface="Times New Roman" panose="02020603050405020304" pitchFamily="18" charset="0"/>
                <a:cs typeface="Times New Roman" panose="02020603050405020304" pitchFamily="18" charset="0"/>
              </a:rPr>
              <a:t>Pamela Chalmers will be replacing Shirley MacDonald…</a:t>
            </a:r>
          </a:p>
          <a:p>
            <a:pPr indent="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 OSM Websites will be reformatting for IPAC Canada…</a:t>
            </a:r>
          </a:p>
          <a:p>
            <a:pPr indent="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 Change will be complete in September 2016…</a:t>
            </a:r>
          </a:p>
          <a:p>
            <a:pPr indent="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 Training for Webmasters to follow in the fall 2016…</a:t>
            </a:r>
          </a:p>
          <a:p>
            <a:pPr indent="0">
              <a:lnSpc>
                <a:spcPct val="170000"/>
              </a:lnSpc>
              <a:buNone/>
            </a:pPr>
            <a:r>
              <a:rPr lang="en-US" sz="7200" i="1" dirty="0" smtClean="0">
                <a:latin typeface="Times New Roman" panose="02020603050405020304" pitchFamily="18" charset="0"/>
                <a:cs typeface="Times New Roman" panose="02020603050405020304" pitchFamily="18" charset="0"/>
              </a:rPr>
              <a:t>                          </a:t>
            </a:r>
            <a:r>
              <a:rPr lang="en-US" sz="7200" i="1" u="sng" dirty="0" smtClean="0">
                <a:latin typeface="Times New Roman" panose="02020603050405020304" pitchFamily="18" charset="0"/>
                <a:cs typeface="Times New Roman" panose="02020603050405020304" pitchFamily="18" charset="0"/>
              </a:rPr>
              <a:t>Recommendations</a:t>
            </a:r>
            <a:r>
              <a:rPr lang="en-US" sz="7200" b="1" i="1" u="sng" dirty="0" smtClean="0">
                <a:latin typeface="Times New Roman" panose="02020603050405020304" pitchFamily="18" charset="0"/>
                <a:cs typeface="Times New Roman" panose="02020603050405020304" pitchFamily="18" charset="0"/>
              </a:rPr>
              <a:t>:</a:t>
            </a:r>
          </a:p>
          <a:p>
            <a:pPr marL="571500" indent="-34290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Pleasant experience for first time visitors</a:t>
            </a:r>
          </a:p>
          <a:p>
            <a:pPr marL="571500" indent="-34290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Appealing look with white space and not too busy with key graphical choices</a:t>
            </a:r>
          </a:p>
          <a:p>
            <a:pPr marL="571500" indent="-34290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Easy and familiar access to common areas for chapter members</a:t>
            </a:r>
          </a:p>
          <a:p>
            <a:pPr marL="571500" indent="-342900">
              <a:lnSpc>
                <a:spcPct val="170000"/>
              </a:lnSpc>
              <a:buFont typeface="Wingdings" panose="05000000000000000000" pitchFamily="2" charset="2"/>
              <a:buChar char="§"/>
            </a:pPr>
            <a:r>
              <a:rPr lang="en-US" sz="7200" dirty="0" smtClean="0">
                <a:latin typeface="Times New Roman" panose="02020603050405020304" pitchFamily="18" charset="0"/>
                <a:cs typeface="Times New Roman" panose="02020603050405020304" pitchFamily="18" charset="0"/>
              </a:rPr>
              <a:t>Search engine optimizes pages to find specific sites without going through homepage</a:t>
            </a:r>
          </a:p>
          <a:p>
            <a:pPr marL="571500" indent="-342900">
              <a:buFont typeface="Wingdings" panose="05000000000000000000" pitchFamily="2" charset="2"/>
              <a:buChar char="§"/>
            </a:pPr>
            <a:endParaRPr lang="en-US" sz="4200" dirty="0" smtClean="0">
              <a:latin typeface="Times New Roman" panose="02020603050405020304" pitchFamily="18" charset="0"/>
              <a:cs typeface="Times New Roman" panose="02020603050405020304" pitchFamily="18" charset="0"/>
            </a:endParaRPr>
          </a:p>
          <a:p>
            <a:pPr marL="571500" indent="-342900">
              <a:buFont typeface="Wingdings" panose="05000000000000000000" pitchFamily="2" charset="2"/>
              <a:buChar char="§"/>
            </a:pPr>
            <a:endParaRPr lang="en-US" sz="4200" dirty="0" smtClean="0"/>
          </a:p>
          <a:p>
            <a:pPr marL="571500" indent="-342900">
              <a:buFont typeface="Wingdings" panose="05000000000000000000" pitchFamily="2" charset="2"/>
              <a:buChar char="§"/>
            </a:pPr>
            <a:endParaRPr lang="en-US" dirty="0"/>
          </a:p>
          <a:p>
            <a:pPr marL="571500" indent="-342900">
              <a:buFont typeface="Wingdings" panose="05000000000000000000" pitchFamily="2" charset="2"/>
              <a:buChar char="§"/>
            </a:pPr>
            <a:endParaRPr lang="en-US" dirty="0" smtClean="0"/>
          </a:p>
          <a:p>
            <a:pPr marL="571500" indent="-342900">
              <a:buFont typeface="Wingdings" panose="05000000000000000000" pitchFamily="2" charset="2"/>
              <a:buChar char="§"/>
            </a:pPr>
            <a:endParaRPr lang="en-US" dirty="0" smtClean="0"/>
          </a:p>
          <a:p>
            <a:pPr marL="685800" indent="-457200">
              <a:buFont typeface="Wingdings" panose="05000000000000000000" pitchFamily="2" charset="2"/>
              <a:buChar char="§"/>
            </a:pPr>
            <a:endParaRPr lang="en-US" sz="2600" i="1" u="sng" dirty="0" smtClean="0"/>
          </a:p>
          <a:p>
            <a:pPr indent="0">
              <a:buNone/>
            </a:pPr>
            <a:endParaRPr lang="en-US" dirty="0" smtClean="0"/>
          </a:p>
          <a:p>
            <a:pPr indent="0">
              <a:buNone/>
            </a:pPr>
            <a:endParaRPr lang="en-US" dirty="0"/>
          </a:p>
          <a:p>
            <a:pPr indent="0">
              <a:buNone/>
            </a:pPr>
            <a:endParaRPr lang="en-US" dirty="0" smtClean="0"/>
          </a:p>
          <a:p>
            <a:pPr indent="0">
              <a:buNone/>
            </a:pPr>
            <a:endParaRPr lang="en-US" dirty="0" smtClean="0"/>
          </a:p>
          <a:p>
            <a:pPr indent="0">
              <a:buNone/>
            </a:pPr>
            <a:r>
              <a:rPr lang="en-US" dirty="0"/>
              <a:t>    </a:t>
            </a:r>
            <a:endParaRPr lang="en-US" dirty="0" smtClean="0"/>
          </a:p>
          <a:p>
            <a:pPr marL="45720" indent="0">
              <a:buNone/>
            </a:pPr>
            <a:endParaRPr lang="en-US" dirty="0"/>
          </a:p>
        </p:txBody>
      </p:sp>
    </p:spTree>
    <p:extLst>
      <p:ext uri="{BB962C8B-B14F-4D97-AF65-F5344CB8AC3E}">
        <p14:creationId xmlns:p14="http://schemas.microsoft.com/office/powerpoint/2010/main" val="2312999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419600"/>
            <a:ext cx="6353810" cy="1492621"/>
          </a:xfrm>
        </p:spPr>
        <p:txBody>
          <a:bodyPr/>
          <a:lstStyle/>
          <a:p>
            <a:r>
              <a:rPr lang="en-US" dirty="0" smtClean="0">
                <a:latin typeface="Times New Roman" panose="02020603050405020304" pitchFamily="18" charset="0"/>
                <a:cs typeface="Times New Roman" panose="02020603050405020304" pitchFamily="18" charset="0"/>
              </a:rPr>
              <a:t>IPAC NL Representation</a:t>
            </a:r>
            <a:endParaRPr lang="en-US" dirty="0">
              <a:latin typeface="Times New Roman" panose="02020603050405020304" pitchFamily="18" charset="0"/>
              <a:cs typeface="Times New Roman" panose="02020603050405020304" pitchFamily="18" charset="0"/>
            </a:endParaRPr>
          </a:p>
        </p:txBody>
      </p:sp>
      <p:pic>
        <p:nvPicPr>
          <p:cNvPr id="3075" name="Picture 3" descr="C:\Users\alisa.cuff\AppData\Local\Microsoft\Windows\Temporary Internet Files\Content.Outlook\U74N3QJW\FullSizeRende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531" y="381000"/>
            <a:ext cx="3552190" cy="2514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6" name="Picture 4" descr="C:\Users\alisa.cuff\AppData\Local\Microsoft\Windows\Temporary Internet Files\Content.Outlook\U74N3QJW\IMG_08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286" y="3520440"/>
            <a:ext cx="3738880" cy="280416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3" descr="C:\Users\bettyannelford\Pictures\2016-08-23\2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09600"/>
            <a:ext cx="4191000" cy="315250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4653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2000" y="457200"/>
            <a:ext cx="7113494" cy="5212474"/>
          </a:xfrm>
        </p:spPr>
      </p:pic>
    </p:spTree>
    <p:extLst>
      <p:ext uri="{BB962C8B-B14F-4D97-AF65-F5344CB8AC3E}">
        <p14:creationId xmlns:p14="http://schemas.microsoft.com/office/powerpoint/2010/main" val="42330092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105400"/>
            <a:ext cx="6512511" cy="1295400"/>
          </a:xfrm>
        </p:spPr>
        <p:txBody>
          <a:bodyPr/>
          <a:lstStyle/>
          <a:p>
            <a:r>
              <a:rPr lang="en-US" dirty="0" smtClean="0"/>
              <a:t>Website</a:t>
            </a:r>
            <a:endParaRPr lang="en-US" dirty="0"/>
          </a:p>
        </p:txBody>
      </p:sp>
      <p:sp>
        <p:nvSpPr>
          <p:cNvPr id="3" name="Content Placeholder 2"/>
          <p:cNvSpPr>
            <a:spLocks noGrp="1"/>
          </p:cNvSpPr>
          <p:nvPr>
            <p:ph sz="quarter" idx="13"/>
          </p:nvPr>
        </p:nvSpPr>
        <p:spPr>
          <a:xfrm>
            <a:off x="671945" y="228600"/>
            <a:ext cx="8229600" cy="4419600"/>
          </a:xfrm>
        </p:spPr>
        <p:txBody>
          <a:bodyPr>
            <a:normAutofit/>
          </a:bodyPr>
          <a:lstStyle/>
          <a:p>
            <a:pPr>
              <a:lnSpc>
                <a:spcPct val="150000"/>
              </a:lnSpc>
            </a:pPr>
            <a:r>
              <a:rPr lang="en-US" sz="1800" i="1" u="sng" dirty="0">
                <a:latin typeface="Times New Roman" panose="02020603050405020304" pitchFamily="18" charset="0"/>
                <a:cs typeface="Times New Roman" panose="02020603050405020304" pitchFamily="18" charset="0"/>
              </a:rPr>
              <a:t>Benefits for Chapter Websites:</a:t>
            </a:r>
          </a:p>
          <a:p>
            <a:pPr indent="0">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 Own domain name</a:t>
            </a:r>
          </a:p>
          <a:p>
            <a:pPr indent="0">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 Be able to post their own materials</a:t>
            </a:r>
          </a:p>
          <a:p>
            <a:pPr indent="0">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 Be secure in one area</a:t>
            </a:r>
          </a:p>
          <a:p>
            <a:pPr indent="0">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 Any edits to web page will be passed on to OSM for review</a:t>
            </a:r>
          </a:p>
          <a:p>
            <a:pPr indent="0">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 Be able to view number of visitors to page</a:t>
            </a:r>
          </a:p>
          <a:p>
            <a:pPr marL="457200" indent="-228600">
              <a:lnSpc>
                <a:spcPct val="150000"/>
              </a:lnSpc>
              <a:buFont typeface="Wingdings" panose="05000000000000000000" pitchFamily="2" charset="2"/>
              <a:buChar char="§"/>
            </a:pPr>
            <a:r>
              <a:rPr lang="en-US" sz="1800" dirty="0">
                <a:latin typeface="Times New Roman" panose="02020603050405020304" pitchFamily="18" charset="0"/>
                <a:cs typeface="Times New Roman" panose="02020603050405020304" pitchFamily="18" charset="0"/>
              </a:rPr>
              <a:t>Business items such as minutes will be accessible to IPAC NL      members </a:t>
            </a:r>
            <a:r>
              <a:rPr lang="en-US" sz="1800" dirty="0" smtClean="0">
                <a:latin typeface="Times New Roman" panose="02020603050405020304" pitchFamily="18" charset="0"/>
                <a:cs typeface="Times New Roman" panose="02020603050405020304" pitchFamily="18" charset="0"/>
              </a:rPr>
              <a:t>only</a:t>
            </a:r>
          </a:p>
          <a:p>
            <a:pPr marL="457200" indent="-228600">
              <a:lnSpc>
                <a:spcPct val="150000"/>
              </a:lnSpc>
              <a:buFont typeface="Wingdings" panose="05000000000000000000" pitchFamily="2" charset="2"/>
              <a:buChar char="§"/>
            </a:pPr>
            <a:r>
              <a:rPr lang="en-US" sz="1800" dirty="0" smtClean="0">
                <a:latin typeface="Times New Roman" panose="02020603050405020304" pitchFamily="18" charset="0"/>
                <a:cs typeface="Times New Roman" panose="02020603050405020304" pitchFamily="18" charset="0"/>
              </a:rPr>
              <a:t>Same layout as IPAC Canada page</a:t>
            </a:r>
            <a:endParaRPr lang="en-US" sz="1800" dirty="0">
              <a:latin typeface="Times New Roman" panose="02020603050405020304" pitchFamily="18" charset="0"/>
              <a:cs typeface="Times New Roman" panose="02020603050405020304" pitchFamily="18" charset="0"/>
            </a:endParaRPr>
          </a:p>
          <a:p>
            <a:pPr marL="45720" indent="0">
              <a:buNone/>
            </a:pPr>
            <a:endParaRPr lang="en-US" dirty="0">
              <a:latin typeface="Times New Roman" panose="02020603050405020304" pitchFamily="18" charset="0"/>
              <a:cs typeface="Times New Roman" panose="02020603050405020304" pitchFamily="18" charset="0"/>
            </a:endParaRPr>
          </a:p>
        </p:txBody>
      </p:sp>
      <p:pic>
        <p:nvPicPr>
          <p:cNvPr id="1026" name="Picture 2" descr="C:\Users\lola.gushue\AppData\Local\Microsoft\Windows\Temporary Internet Files\Content.IE5\H3S66QM4\working_on_computer_500_clr[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343400"/>
            <a:ext cx="21526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744" y="4191000"/>
            <a:ext cx="1520112" cy="914400"/>
          </a:xfrm>
          <a:prstGeom prst="rect">
            <a:avLst/>
          </a:prstGeom>
        </p:spPr>
      </p:pic>
      <p:pic>
        <p:nvPicPr>
          <p:cNvPr id="1027" name="Picture 3" descr="Logo ip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899659"/>
            <a:ext cx="1988242" cy="1285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656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8839200" cy="6553199"/>
          </a:xfrm>
          <a:prstGeom prst="rect">
            <a:avLst/>
          </a:prstGeom>
        </p:spPr>
      </p:pic>
    </p:spTree>
    <p:extLst>
      <p:ext uri="{BB962C8B-B14F-4D97-AF65-F5344CB8AC3E}">
        <p14:creationId xmlns:p14="http://schemas.microsoft.com/office/powerpoint/2010/main" val="2661967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639" y="95250"/>
            <a:ext cx="6172200" cy="666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9011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7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52400"/>
            <a:ext cx="3333750" cy="2495550"/>
          </a:xfrm>
          <a:prstGeom prst="ellipse">
            <a:avLst/>
          </a:prstGeom>
          <a:ln w="63500" cap="rnd">
            <a:solidFill>
              <a:schemeClr val="bg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84960" y="5791200"/>
            <a:ext cx="6624378" cy="646331"/>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Newfoundland and Labrador Honorary Member IPAC Canada</a:t>
            </a:r>
          </a:p>
          <a:p>
            <a:pPr algn="ctr"/>
            <a:r>
              <a:rPr lang="en-US" b="1" dirty="0" smtClean="0">
                <a:latin typeface="Times New Roman" panose="02020603050405020304" pitchFamily="18" charset="0"/>
                <a:cs typeface="Times New Roman" panose="02020603050405020304" pitchFamily="18" charset="0"/>
              </a:rPr>
              <a:t>Marion Yetman</a:t>
            </a:r>
            <a:endParaRPr lang="en-US" b="1" dirty="0">
              <a:latin typeface="Times New Roman" panose="02020603050405020304" pitchFamily="18" charset="0"/>
              <a:cs typeface="Times New Roman" panose="02020603050405020304" pitchFamily="18" charset="0"/>
            </a:endParaRPr>
          </a:p>
        </p:txBody>
      </p:sp>
      <p:pic>
        <p:nvPicPr>
          <p:cNvPr id="1030" name="Picture 6" descr="http://media3.picsearch.com/is?z_JOLW3WRjfXRhwhFPaRbWKW2tOolOK27GKLQBKD5B8&amp;height=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52625"/>
            <a:ext cx="289560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ip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952625"/>
            <a:ext cx="2486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bettyannelford\Pictures\2016-08-23\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1" y="2852737"/>
            <a:ext cx="3333750" cy="2557463"/>
          </a:xfrm>
          <a:prstGeom prst="ellipse">
            <a:avLst/>
          </a:prstGeom>
          <a:ln w="63500" cap="rnd">
            <a:solidFill>
              <a:schemeClr val="bg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48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ettyannelford\AppData\Local\Microsoft\Windows\Temporary Internet Files\Content.Outlook\KO9KWA3B\FullSizeRender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04800"/>
            <a:ext cx="3810000" cy="5516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subTitle" idx="4294967295"/>
          </p:nvPr>
        </p:nvSpPr>
        <p:spPr>
          <a:xfrm rot="16200000">
            <a:off x="-1485900" y="3009900"/>
            <a:ext cx="4724400" cy="838200"/>
          </a:xfrm>
        </p:spPr>
        <p:txBody>
          <a:bodyPr/>
          <a:lstStyle/>
          <a:p>
            <a:pPr marL="45720" indent="0" algn="ctr">
              <a:buNone/>
            </a:pPr>
            <a:r>
              <a:rPr lang="en-CA" b="1" dirty="0" smtClean="0">
                <a:solidFill>
                  <a:schemeClr val="tx1"/>
                </a:solidFill>
              </a:rPr>
              <a:t>Sealed Air </a:t>
            </a:r>
            <a:r>
              <a:rPr lang="en-CA" b="1" dirty="0" err="1" smtClean="0">
                <a:solidFill>
                  <a:schemeClr val="tx1"/>
                </a:solidFill>
              </a:rPr>
              <a:t>Diversey</a:t>
            </a:r>
            <a:r>
              <a:rPr lang="en-CA" b="1" dirty="0" smtClean="0">
                <a:solidFill>
                  <a:schemeClr val="tx1"/>
                </a:solidFill>
              </a:rPr>
              <a:t> Scholarship 2016 recipients</a:t>
            </a:r>
            <a:endParaRPr lang="en-CA" b="1" dirty="0">
              <a:solidFill>
                <a:schemeClr val="tx1"/>
              </a:solidFill>
            </a:endParaRPr>
          </a:p>
        </p:txBody>
      </p:sp>
      <p:pic>
        <p:nvPicPr>
          <p:cNvPr id="5" name="Picture 2" descr="C:\Users\bettyannelford\Pictures\2016-08-23\2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9501" y="304800"/>
            <a:ext cx="3581400" cy="548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349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isa.cuff\AppData\Local\Microsoft\Windows\Temporary Internet Files\Content.Outlook\U74N3QJW\IMG_0794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870015">
            <a:off x="162433" y="373374"/>
            <a:ext cx="2921264" cy="2792572"/>
          </a:xfrm>
          <a:prstGeom prst="rect">
            <a:avLst/>
          </a:prstGeom>
          <a:noFill/>
          <a:effectLst>
            <a:glow rad="127000">
              <a:srgbClr val="00B0F0"/>
            </a:glow>
            <a:softEdge rad="31750"/>
          </a:effectLst>
          <a:extLst>
            <a:ext uri="{909E8E84-426E-40DD-AFC4-6F175D3DCCD1}">
              <a14:hiddenFill xmlns:a14="http://schemas.microsoft.com/office/drawing/2010/main">
                <a:solidFill>
                  <a:srgbClr val="FFFFFF"/>
                </a:solidFill>
              </a14:hiddenFill>
            </a:ext>
          </a:extLst>
        </p:spPr>
      </p:pic>
      <p:pic>
        <p:nvPicPr>
          <p:cNvPr id="2051" name="Picture 3" descr="C:\Users\alisa.cuff\AppData\Local\Microsoft\Windows\Temporary Internet Files\Content.Outlook\U74N3QJW\IMG_07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8816">
            <a:off x="5538421" y="561362"/>
            <a:ext cx="3303809" cy="2477857"/>
          </a:xfrm>
          <a:prstGeom prst="rect">
            <a:avLst/>
          </a:prstGeom>
          <a:noFill/>
          <a:effectLst>
            <a:glow rad="127000">
              <a:srgbClr val="00B0F0"/>
            </a:glow>
            <a:softEdge rad="31750"/>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747831" y="1219200"/>
            <a:ext cx="2886338" cy="3153994"/>
          </a:xfrm>
          <a:prstGeom prst="rect">
            <a:avLst/>
          </a:prstGeom>
          <a:noFill/>
          <a:effectLst>
            <a:glow rad="139700">
              <a:srgbClr val="00B0F0">
                <a:alpha val="40000"/>
              </a:srgbClr>
            </a:glow>
            <a:softEdge rad="31750"/>
          </a:effectLst>
          <a:extLst>
            <a:ext uri="{909E8E84-426E-40DD-AFC4-6F175D3DCCD1}">
              <a14:hiddenFill xmlns:a14="http://schemas.microsoft.com/office/drawing/2010/main">
                <a:solidFill>
                  <a:srgbClr val="FFFFFF"/>
                </a:solidFill>
              </a14:hiddenFill>
            </a:ext>
          </a:extLst>
        </p:spPr>
      </p:pic>
      <p:pic>
        <p:nvPicPr>
          <p:cNvPr id="2053" name="Picture 5" descr="C:\Users\alisa.cuff\AppData\Local\Microsoft\Windows\Temporary Internet Files\Content.Outlook\U74N3QJW\IMG_08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35749">
            <a:off x="511385" y="3406070"/>
            <a:ext cx="3149601" cy="2899578"/>
          </a:xfrm>
          <a:prstGeom prst="rect">
            <a:avLst/>
          </a:prstGeom>
          <a:noFill/>
          <a:effectLst>
            <a:glow rad="127000">
              <a:srgbClr val="00B0F0"/>
            </a:glow>
            <a:softEdge rad="31750"/>
          </a:effectLst>
          <a:extLst>
            <a:ext uri="{909E8E84-426E-40DD-AFC4-6F175D3DCCD1}">
              <a14:hiddenFill xmlns:a14="http://schemas.microsoft.com/office/drawing/2010/main">
                <a:solidFill>
                  <a:srgbClr val="FFFFFF"/>
                </a:solidFill>
              </a14:hiddenFill>
            </a:ext>
          </a:extLst>
        </p:spPr>
      </p:pic>
      <p:pic>
        <p:nvPicPr>
          <p:cNvPr id="2054" name="Picture 6" descr="C:\Users\alisa.cuff\AppData\Local\Microsoft\Windows\Temporary Internet Files\Content.Outlook\U74N3QJW\IMG_08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42175">
            <a:off x="5310984" y="3329597"/>
            <a:ext cx="3425615" cy="3048000"/>
          </a:xfrm>
          <a:prstGeom prst="rect">
            <a:avLst/>
          </a:prstGeom>
          <a:noFill/>
          <a:effectLst>
            <a:glow rad="127000">
              <a:srgbClr val="00B0F0"/>
            </a:glo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barn(inVertical)">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barn(inVertical)">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Sightseeing</a:t>
            </a:r>
            <a:endParaRPr lang="en-US"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799"/>
            <a:ext cx="6437984" cy="34194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616" y="4343401"/>
            <a:ext cx="3493770" cy="22098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8618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isa.cuff\Pictures\IPAC NATIONAL 2016\IMG_08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81990"/>
            <a:ext cx="3352800" cy="2742209"/>
          </a:xfrm>
          <a:prstGeom prst="roundRect">
            <a:avLst>
              <a:gd name="adj" fmla="val 11111"/>
            </a:avLst>
          </a:prstGeom>
          <a:ln w="190500" cap="rnd">
            <a:solidFill>
              <a:schemeClr val="accent4">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27" name="Picture 3" descr="C:\Users\alisa.cuff\Pictures\IPAC NATIONAL 2016\IMG_08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575809"/>
            <a:ext cx="3149600" cy="2819400"/>
          </a:xfrm>
          <a:prstGeom prst="roundRect">
            <a:avLst>
              <a:gd name="adj" fmla="val 11111"/>
            </a:avLst>
          </a:prstGeom>
          <a:ln w="190500" cap="rnd">
            <a:solidFill>
              <a:schemeClr val="accent4">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28" name="Picture 4" descr="C:\Users\alisa.cuff\Pictures\IPAC NATIONAL 2016\IMG_08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563426"/>
            <a:ext cx="3352800" cy="2831783"/>
          </a:xfrm>
          <a:prstGeom prst="roundRect">
            <a:avLst>
              <a:gd name="adj" fmla="val 11111"/>
            </a:avLst>
          </a:prstGeom>
          <a:ln w="190500" cap="rnd">
            <a:solidFill>
              <a:schemeClr val="accent4">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2" descr="C:\Users\bettyannelford\AppData\Local\Microsoft\Windows\Temporary Internet Files\Content.Outlook\KO9KWA3B\photo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 y="381990"/>
            <a:ext cx="3149600" cy="2742210"/>
          </a:xfrm>
          <a:prstGeom prst="roundRect">
            <a:avLst>
              <a:gd name="adj" fmla="val 11111"/>
            </a:avLst>
          </a:prstGeom>
          <a:ln w="190500" cap="rnd">
            <a:solidFill>
              <a:schemeClr val="accent4">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50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65760"/>
            <a:ext cx="7620000" cy="595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563963"/>
      </p:ext>
    </p:extLst>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290</TotalTime>
  <Words>1934</Words>
  <Application>Microsoft Office PowerPoint</Application>
  <PresentationFormat>On-screen Show (4:3)</PresentationFormat>
  <Paragraphs>201</Paragraphs>
  <Slides>33</Slides>
  <Notes>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Slipstream</vt:lpstr>
      <vt:lpstr>PowerPoint Presentation</vt:lpstr>
      <vt:lpstr>  Highlights of IPAC National  Conference 2016</vt:lpstr>
      <vt:lpstr>IPAC NL Representation</vt:lpstr>
      <vt:lpstr>PowerPoint Presentation</vt:lpstr>
      <vt:lpstr>PowerPoint Presentation</vt:lpstr>
      <vt:lpstr>PowerPoint Presentation</vt:lpstr>
      <vt:lpstr>Sightseeing</vt:lpstr>
      <vt:lpstr>PowerPoint Presentation</vt:lpstr>
      <vt:lpstr>PowerPoint Presentation</vt:lpstr>
      <vt:lpstr>PowerPoint Presentation</vt:lpstr>
      <vt:lpstr>PowerPoint Presentation</vt:lpstr>
      <vt:lpstr>PowerPoint Presentation</vt:lpstr>
      <vt:lpstr>PowerPoint Presentation</vt:lpstr>
      <vt:lpstr>Favorite Sessions</vt:lpstr>
      <vt:lpstr>PowerPoint Presentation</vt:lpstr>
      <vt:lpstr>PowerPoint Presentation</vt:lpstr>
      <vt:lpstr>PowerPoint Presentation</vt:lpstr>
      <vt:lpstr>PowerPoint Presentation</vt:lpstr>
      <vt:lpstr>Network of Networks</vt:lpstr>
      <vt:lpstr>Mentoring Program</vt:lpstr>
      <vt:lpstr>Twitter™/Linked In™</vt:lpstr>
      <vt:lpstr>Social Media  </vt:lpstr>
      <vt:lpstr> Long Term Care Interest Group</vt:lpstr>
      <vt:lpstr>CDI and the Elderly Host</vt:lpstr>
      <vt:lpstr>Preparing for the CIC Exam</vt:lpstr>
      <vt:lpstr>What’s  on the  Exam</vt:lpstr>
      <vt:lpstr>RESOURCES</vt:lpstr>
      <vt:lpstr>References for CIC Exam</vt:lpstr>
      <vt:lpstr>Website</vt:lpstr>
      <vt:lpstr>PowerPoint Presentation</vt:lpstr>
      <vt:lpstr>Website</vt:lpstr>
      <vt:lpstr>PowerPoint Presentation</vt:lpstr>
      <vt:lpstr>PowerPoint Presentation</vt:lpstr>
    </vt:vector>
  </TitlesOfParts>
  <Company>Central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Cuff, Alisa</dc:creator>
  <cp:lastModifiedBy>Cuff, Alisa</cp:lastModifiedBy>
  <cp:revision>51</cp:revision>
  <dcterms:created xsi:type="dcterms:W3CDTF">2016-08-04T17:01:04Z</dcterms:created>
  <dcterms:modified xsi:type="dcterms:W3CDTF">2016-08-31T17:58:37Z</dcterms:modified>
</cp:coreProperties>
</file>